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3" r:id="rId12"/>
    <p:sldId id="270" r:id="rId13"/>
    <p:sldId id="267" r:id="rId14"/>
    <p:sldId id="271" r:id="rId15"/>
    <p:sldId id="268" r:id="rId16"/>
    <p:sldId id="269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4" r:id="rId26"/>
    <p:sldId id="285" r:id="rId27"/>
    <p:sldId id="286" r:id="rId28"/>
    <p:sldId id="287" r:id="rId29"/>
    <p:sldId id="289" r:id="rId30"/>
    <p:sldId id="309" r:id="rId31"/>
    <p:sldId id="290" r:id="rId32"/>
    <p:sldId id="291" r:id="rId33"/>
    <p:sldId id="292" r:id="rId34"/>
    <p:sldId id="293" r:id="rId35"/>
    <p:sldId id="310" r:id="rId36"/>
    <p:sldId id="294" r:id="rId37"/>
    <p:sldId id="305" r:id="rId38"/>
    <p:sldId id="295" r:id="rId39"/>
    <p:sldId id="296" r:id="rId40"/>
    <p:sldId id="297" r:id="rId41"/>
    <p:sldId id="298" r:id="rId42"/>
    <p:sldId id="299" r:id="rId43"/>
    <p:sldId id="300" r:id="rId44"/>
    <p:sldId id="306" r:id="rId45"/>
    <p:sldId id="307" r:id="rId46"/>
    <p:sldId id="308" r:id="rId4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F1E6"/>
          </a:solidFill>
        </a:fill>
      </a:tcStyle>
    </a:wholeTbl>
    <a:band2H>
      <a:tcTxStyle/>
      <a:tcStyle>
        <a:tcBdr/>
        <a:fill>
          <a:solidFill>
            <a:srgbClr val="F3F8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3.1 Why does the abundance of water allow life to exist on the planet Earth?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***About one in 550 million!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03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3.9 The pH scale and pH values of some aqueous solutions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7" name="Shape 4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3.10 Acid precipitation and its effects on a forest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3.11 What is the effect of carbonate ion concentration on coral reef calcification?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3.2 Hydrogen bonds between water molecules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3.3 Water transport in plants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3.4 Walking on water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3.5 The effect of a large body of water on climate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3.6 Ice: crystalline structure and floating barrier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3.7 Table salt dissolving in water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469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Figure 3.8 A water-soluble protein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Called hydroxyl</a:t>
            </a:r>
            <a:r>
              <a:rPr lang="en-US" baseline="0" dirty="0" smtClean="0"/>
              <a:t> when OH covalently bonded to something else. Hydroxide when its an OH ion free.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0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rt.png" descr="art.png"/>
          <p:cNvPicPr>
            <a:picLocks noChangeAspect="1"/>
          </p:cNvPicPr>
          <p:nvPr/>
        </p:nvPicPr>
        <p:blipFill>
          <a:blip r:embed="rId2">
            <a:extLst/>
          </a:blip>
          <a:srcRect t="53713" b="2774"/>
          <a:stretch>
            <a:fillRect/>
          </a:stretch>
        </p:blipFill>
        <p:spPr>
          <a:xfrm>
            <a:off x="0" y="0"/>
            <a:ext cx="9147175" cy="624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"/>
          <p:cNvSpPr/>
          <p:nvPr/>
        </p:nvSpPr>
        <p:spPr>
          <a:xfrm>
            <a:off x="0" y="0"/>
            <a:ext cx="9140825" cy="6856413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 algn="ctr"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3" name="Rectangle"/>
          <p:cNvSpPr/>
          <p:nvPr/>
        </p:nvSpPr>
        <p:spPr>
          <a:xfrm>
            <a:off x="-1" y="6019800"/>
            <a:ext cx="9144002" cy="533400"/>
          </a:xfrm>
          <a:prstGeom prst="rect">
            <a:avLst/>
          </a:prstGeom>
          <a:solidFill>
            <a:srgbClr val="584099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-1" y="0"/>
            <a:ext cx="9144002" cy="1524000"/>
          </a:xfrm>
          <a:prstGeom prst="rect">
            <a:avLst/>
          </a:prstGeom>
          <a:solidFill>
            <a:srgbClr val="57B29F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38125" y="1531937"/>
            <a:ext cx="8677275" cy="17526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>
              <a:spcBef>
                <a:spcPts val="2900"/>
              </a:spcBef>
              <a:buClrTx/>
              <a:buSzTx/>
              <a:buNone/>
              <a:defRPr sz="5500">
                <a:solidFill>
                  <a:srgbClr val="99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206375" y="157162"/>
            <a:ext cx="8709025" cy="1143001"/>
          </a:xfrm>
          <a:prstGeom prst="rect">
            <a:avLst/>
          </a:prstGeom>
          <a:effectLst>
            <a:outerShdw blurRad="63500" dist="35921" dir="2700000" rotWithShape="0">
              <a:srgbClr val="808080"/>
            </a:outerShdw>
          </a:effectLst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" name="Copyright © 2008 Pearson Education, Inc., publishing as Pearson Benjamin Cummings"/>
          <p:cNvSpPr txBox="1"/>
          <p:nvPr/>
        </p:nvSpPr>
        <p:spPr>
          <a:xfrm>
            <a:off x="147637" y="6620106"/>
            <a:ext cx="5486401" cy="23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  <p:sp>
        <p:nvSpPr>
          <p:cNvPr id="18" name="PowerPoint® Lecture Presentations for Biology…"/>
          <p:cNvSpPr txBox="1"/>
          <p:nvPr/>
        </p:nvSpPr>
        <p:spPr>
          <a:xfrm>
            <a:off x="76200" y="4254500"/>
            <a:ext cx="3695700" cy="1637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PowerPoint</a:t>
            </a:r>
            <a:r>
              <a:rPr baseline="30000"/>
              <a:t>®</a:t>
            </a:r>
            <a:r>
              <a:t> Lecture Presentations for</a:t>
            </a:r>
            <a:r>
              <a:rPr b="0">
                <a:solidFill>
                  <a:srgbClr val="006699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sz="4800">
                <a:latin typeface="+mj-lt"/>
                <a:ea typeface="+mj-ea"/>
                <a:cs typeface="+mj-cs"/>
                <a:sym typeface="Arial"/>
              </a:rPr>
              <a:t>Biology</a:t>
            </a:r>
            <a:r>
              <a:rPr sz="2400">
                <a:latin typeface="+mj-lt"/>
                <a:ea typeface="+mj-ea"/>
                <a:cs typeface="+mj-cs"/>
                <a:sym typeface="Arial"/>
              </a:rPr>
              <a:t>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sz="20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Eighth Edition</a:t>
            </a:r>
          </a:p>
          <a:p>
            <a:pPr algn="ctr">
              <a:defRPr sz="2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Neil Campbell and Jane Reece</a:t>
            </a:r>
          </a:p>
        </p:txBody>
      </p:sp>
      <p:sp>
        <p:nvSpPr>
          <p:cNvPr id="19" name="Lectures by Chris Romero, updated by Erin Barley with contributions from Joan Sharp"/>
          <p:cNvSpPr txBox="1"/>
          <p:nvPr/>
        </p:nvSpPr>
        <p:spPr>
          <a:xfrm>
            <a:off x="0" y="6172200"/>
            <a:ext cx="91408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Lectures by Chris Romero, updated by Erin Barley with contributions from Joan Sharp</a:t>
            </a:r>
            <a:r>
              <a:rPr sz="2400" b="0"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03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212850"/>
            <a:ext cx="8534400" cy="336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450850" marR="0" indent="-4508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450850" marR="0" indent="63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450850" marR="0" indent="4635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450850" marR="0" indent="9207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50850" marR="0" indent="137795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ln>
            <a:noFill/>
          </a:ln>
          <a:solidFill>
            <a:srgbClr val="333399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50837" marR="0" indent="-350837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46490" marR="0" indent="-481352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–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600200" marR="0" indent="-57150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881553" marR="0" indent="-395653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–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5093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665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237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809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38108" marR="0" indent="-558270" algn="l" defTabSz="914400" rtl="0" latinLnBrk="0">
        <a:lnSpc>
          <a:spcPct val="100000"/>
        </a:lnSpc>
        <a:spcBef>
          <a:spcPts val="1600"/>
        </a:spcBef>
        <a:spcAft>
          <a:spcPts val="0"/>
        </a:spcAft>
        <a:buClr>
          <a:srgbClr val="333399"/>
        </a:buClr>
        <a:buSzPct val="100000"/>
        <a:buFontTx/>
        <a:buChar char="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adlt=strict&amp;q=buffer+carbonate+and+bicarbonate&amp;view=detail&amp;mid=563DECB350D4A2D336B0563DECB350D4A2D336B0&amp;FORM=VI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03_02WaterStructure_A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03_03WaterTransport_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hapter 3"/>
          <p:cNvSpPr txBox="1">
            <a:spLocks noGrp="1"/>
          </p:cNvSpPr>
          <p:nvPr>
            <p:ph type="ctrTitle"/>
          </p:nvPr>
        </p:nvSpPr>
        <p:spPr>
          <a:xfrm>
            <a:off x="206375" y="371475"/>
            <a:ext cx="8709025" cy="390525"/>
          </a:xfrm>
          <a:prstGeom prst="rect">
            <a:avLst/>
          </a:prstGeom>
        </p:spPr>
        <p:txBody>
          <a:bodyPr/>
          <a:lstStyle>
            <a:lvl1pPr defTabSz="393192">
              <a:defRPr sz="2150"/>
            </a:lvl1pPr>
          </a:lstStyle>
          <a:p>
            <a:r>
              <a:t>Chapter 3</a:t>
            </a:r>
          </a:p>
        </p:txBody>
      </p:sp>
      <p:sp>
        <p:nvSpPr>
          <p:cNvPr id="39" name="Water and the Fitness of  the Environment"/>
          <p:cNvSpPr txBox="1">
            <a:spLocks noGrp="1"/>
          </p:cNvSpPr>
          <p:nvPr>
            <p:ph type="subTitle" sz="quarter" idx="1"/>
          </p:nvPr>
        </p:nvSpPr>
        <p:spPr>
          <a:xfrm>
            <a:off x="238125" y="1531937"/>
            <a:ext cx="8677275" cy="10064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30351">
              <a:spcBef>
                <a:spcPts val="1700"/>
              </a:spcBef>
              <a:defRPr sz="3190"/>
            </a:pPr>
            <a:r>
              <a:t>Water and the Fitness of </a:t>
            </a:r>
            <a:br/>
            <a:r>
              <a:t>the Environment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03_04WaterStrider-L.jpeg" descr="03_04WaterStrider-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125" y="193675"/>
            <a:ext cx="8158163" cy="659765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Fig. 3-4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3-4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vaporative Cooling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Evaporative Cooling</a:t>
            </a:r>
          </a:p>
        </p:txBody>
      </p:sp>
      <p:sp>
        <p:nvSpPr>
          <p:cNvPr id="188" name="Evaporation is transformation of a substance from liquid to gas…"/>
          <p:cNvSpPr txBox="1">
            <a:spLocks noGrp="1"/>
          </p:cNvSpPr>
          <p:nvPr>
            <p:ph type="body" idx="1"/>
          </p:nvPr>
        </p:nvSpPr>
        <p:spPr>
          <a:xfrm>
            <a:off x="228600" y="1206500"/>
            <a:ext cx="8534400" cy="4737100"/>
          </a:xfrm>
          <a:prstGeom prst="rect">
            <a:avLst/>
          </a:prstGeom>
        </p:spPr>
        <p:txBody>
          <a:bodyPr/>
          <a:lstStyle/>
          <a:p>
            <a:pPr>
              <a:defRPr i="1"/>
            </a:pPr>
            <a:r>
              <a:rPr dirty="0"/>
              <a:t>Evaporation</a:t>
            </a:r>
            <a:r>
              <a:rPr i="0" dirty="0"/>
              <a:t> is transformation of a substance from liquid to gas</a:t>
            </a:r>
          </a:p>
          <a:p>
            <a:pPr>
              <a:defRPr b="1"/>
            </a:pPr>
            <a:r>
              <a:rPr dirty="0"/>
              <a:t>Heat of vaporization </a:t>
            </a:r>
            <a:r>
              <a:rPr b="0" dirty="0"/>
              <a:t>is the heat a liquid must absorb for 1 g to be converted to gas</a:t>
            </a:r>
          </a:p>
          <a:p>
            <a:r>
              <a:rPr dirty="0"/>
              <a:t>As a liquid evaporates, its remaining surface cools, a process called </a:t>
            </a:r>
            <a:r>
              <a:rPr b="1" dirty="0"/>
              <a:t>evaporative cooling </a:t>
            </a:r>
          </a:p>
          <a:p>
            <a:r>
              <a:rPr dirty="0">
                <a:solidFill>
                  <a:srgbClr val="FF0000"/>
                </a:solidFill>
              </a:rPr>
              <a:t>Evaporative cooling of water helps stabilize temperatures in organisms and bodies of water</a:t>
            </a:r>
          </a:p>
        </p:txBody>
      </p:sp>
      <p:sp>
        <p:nvSpPr>
          <p:cNvPr id="18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1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’s High Specific Heat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Water’s High Specific Heat</a:t>
            </a:r>
          </a:p>
        </p:txBody>
      </p:sp>
      <p:sp>
        <p:nvSpPr>
          <p:cNvPr id="155" name="The specific heat of a substance is the amount of heat that must be absorbed or lost for 1 g of that substance to change its temperature by 1ºC…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534400" cy="39814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chemeClr val="tx1"/>
                </a:solidFill>
              </a:rPr>
              <a:t>The </a:t>
            </a:r>
            <a:r>
              <a:rPr b="1" dirty="0">
                <a:solidFill>
                  <a:schemeClr val="tx1"/>
                </a:solidFill>
              </a:rPr>
              <a:t>specific heat </a:t>
            </a:r>
            <a:r>
              <a:rPr dirty="0">
                <a:solidFill>
                  <a:schemeClr val="tx1"/>
                </a:solidFill>
              </a:rPr>
              <a:t>of a substance is the amount of heat that must be absorbed or lost for 1 g of that substance to change its temperature by 1ºC</a:t>
            </a:r>
          </a:p>
          <a:p>
            <a:r>
              <a:rPr dirty="0">
                <a:solidFill>
                  <a:schemeClr val="tx1"/>
                </a:solidFill>
              </a:rPr>
              <a:t>The specific heat of water is 1 </a:t>
            </a:r>
            <a:r>
              <a:rPr dirty="0" err="1">
                <a:solidFill>
                  <a:schemeClr val="tx1"/>
                </a:solidFill>
              </a:rPr>
              <a:t>cal</a:t>
            </a:r>
            <a:r>
              <a:rPr dirty="0">
                <a:solidFill>
                  <a:schemeClr val="tx1"/>
                </a:solidFill>
              </a:rPr>
              <a:t>/g/ºC</a:t>
            </a:r>
          </a:p>
          <a:p>
            <a:r>
              <a:rPr dirty="0">
                <a:solidFill>
                  <a:srgbClr val="FF0000"/>
                </a:solidFill>
              </a:rPr>
              <a:t>Water resists changing its temperature because of its high specific </a:t>
            </a:r>
            <a:r>
              <a:rPr dirty="0" smtClean="0">
                <a:solidFill>
                  <a:srgbClr val="FF0000"/>
                </a:solidFill>
              </a:rPr>
              <a:t>heat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6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oderation of Temperature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Moderation of Temperature</a:t>
            </a:r>
          </a:p>
        </p:txBody>
      </p:sp>
      <p:sp>
        <p:nvSpPr>
          <p:cNvPr id="138" name="Water absorbs heat from warmer air and releases stored heat to cooler air…"/>
          <p:cNvSpPr txBox="1">
            <a:spLocks noGrp="1"/>
          </p:cNvSpPr>
          <p:nvPr>
            <p:ph type="body" sz="half" idx="1"/>
          </p:nvPr>
        </p:nvSpPr>
        <p:spPr>
          <a:xfrm>
            <a:off x="228600" y="1193800"/>
            <a:ext cx="8534400" cy="45246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>
                <a:solidFill>
                  <a:srgbClr val="FF0000"/>
                </a:solidFill>
              </a:rPr>
              <a:t>Water absorbs heat from warmer air and releases stored heat to cooler air</a:t>
            </a:r>
          </a:p>
          <a:p>
            <a:r>
              <a:rPr dirty="0">
                <a:solidFill>
                  <a:srgbClr val="FF0000"/>
                </a:solidFill>
              </a:rPr>
              <a:t>Water can absorb or release a large amount of heat with only a slight change in its own </a:t>
            </a:r>
            <a:r>
              <a:rPr dirty="0" smtClean="0">
                <a:solidFill>
                  <a:srgbClr val="FF0000"/>
                </a:solidFill>
              </a:rPr>
              <a:t>temperature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makes water a great insulator and coolant for organisms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(also helps with my Master Chef skills!)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13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Copyright © 2008 Pearson Education, Inc., publishing as Pearson Benjamin Cummings"/>
          <p:cNvSpPr txBox="1"/>
          <p:nvPr/>
        </p:nvSpPr>
        <p:spPr>
          <a:xfrm>
            <a:off x="214312" y="6615344"/>
            <a:ext cx="5486401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ater’s high specific heat can be traced to hydrogen bonding…"/>
          <p:cNvSpPr txBox="1">
            <a:spLocks noGrp="1"/>
          </p:cNvSpPr>
          <p:nvPr>
            <p:ph type="body" idx="1"/>
          </p:nvPr>
        </p:nvSpPr>
        <p:spPr>
          <a:xfrm>
            <a:off x="228600" y="1162050"/>
            <a:ext cx="8534400" cy="493395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Water’s high specific heat can be traced to hydrogen bonding</a:t>
            </a:r>
            <a:endParaRPr sz="2800" dirty="0">
              <a:solidFill>
                <a:srgbClr val="FF0000"/>
              </a:solidFill>
            </a:endParaRPr>
          </a:p>
          <a:p>
            <a:pPr marL="914400" lvl="1" indent="-449262">
              <a:spcBef>
                <a:spcPts val="0"/>
              </a:spcBef>
              <a:buFont typeface="Times New Roman"/>
              <a:defRPr sz="2800"/>
            </a:pPr>
            <a:r>
              <a:rPr u="sng" dirty="0">
                <a:solidFill>
                  <a:srgbClr val="FF0000"/>
                </a:solidFill>
              </a:rPr>
              <a:t>Heat is absorbed when hydrogen bonds break</a:t>
            </a:r>
          </a:p>
          <a:p>
            <a:pPr marL="914400" lvl="1" indent="-449262">
              <a:spcBef>
                <a:spcPts val="0"/>
              </a:spcBef>
              <a:buFont typeface="Times New Roman"/>
              <a:defRPr sz="2800"/>
            </a:pPr>
            <a:r>
              <a:rPr u="sng" dirty="0">
                <a:solidFill>
                  <a:srgbClr val="FF0000"/>
                </a:solidFill>
              </a:rPr>
              <a:t>Heat is released when hydrogen bonds form</a:t>
            </a:r>
          </a:p>
          <a:p>
            <a:r>
              <a:rPr dirty="0">
                <a:solidFill>
                  <a:srgbClr val="FF0000"/>
                </a:solidFill>
              </a:rPr>
              <a:t>The high specific heat of water minimizes temperature fluctuations to within limits that permit life</a:t>
            </a:r>
          </a:p>
        </p:txBody>
      </p:sp>
      <p:sp>
        <p:nvSpPr>
          <p:cNvPr id="161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3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Heat and Temperature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Heat and Temperature</a:t>
            </a:r>
          </a:p>
        </p:txBody>
      </p:sp>
      <p:sp>
        <p:nvSpPr>
          <p:cNvPr id="144" name="Kinetic energy is the energy of motion…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534400" cy="306705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/>
              <a:t>Kinetic energy </a:t>
            </a:r>
            <a:r>
              <a:rPr b="0" dirty="0"/>
              <a:t>is the energy of motion</a:t>
            </a:r>
          </a:p>
          <a:p>
            <a:pPr>
              <a:buFont typeface="Times"/>
              <a:defRPr b="1"/>
            </a:pPr>
            <a:r>
              <a:rPr dirty="0">
                <a:solidFill>
                  <a:srgbClr val="FF0000"/>
                </a:solidFill>
              </a:rPr>
              <a:t>Heat </a:t>
            </a:r>
            <a:r>
              <a:rPr b="0" dirty="0">
                <a:solidFill>
                  <a:srgbClr val="FF0000"/>
                </a:solidFill>
              </a:rPr>
              <a:t>is a measure of the </a:t>
            </a:r>
            <a:r>
              <a:rPr b="0" i="1" dirty="0">
                <a:solidFill>
                  <a:srgbClr val="FF0000"/>
                </a:solidFill>
              </a:rPr>
              <a:t>total</a:t>
            </a:r>
            <a:r>
              <a:rPr b="0" dirty="0">
                <a:solidFill>
                  <a:srgbClr val="FF0000"/>
                </a:solidFill>
              </a:rPr>
              <a:t> amount of kinetic energy due to molecular motion</a:t>
            </a:r>
          </a:p>
          <a:p>
            <a:pPr>
              <a:buFont typeface="Times"/>
              <a:defRPr b="1"/>
            </a:pPr>
            <a:r>
              <a:rPr dirty="0"/>
              <a:t>Temperature </a:t>
            </a:r>
            <a:r>
              <a:rPr b="0" dirty="0"/>
              <a:t>measures the intensity of heat due to the </a:t>
            </a:r>
            <a:r>
              <a:rPr b="0" i="1" dirty="0"/>
              <a:t>average</a:t>
            </a:r>
            <a:r>
              <a:rPr b="0" dirty="0"/>
              <a:t> kinetic energy of molecules</a:t>
            </a:r>
          </a:p>
        </p:txBody>
      </p:sp>
      <p:sp>
        <p:nvSpPr>
          <p:cNvPr id="145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Copyright © 2008 Pearson Education, Inc., publishing as Pearson Benjamin Cummings"/>
          <p:cNvSpPr txBox="1"/>
          <p:nvPr/>
        </p:nvSpPr>
        <p:spPr>
          <a:xfrm>
            <a:off x="214312" y="6615344"/>
            <a:ext cx="5486401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Celsius scale is a measure of temperature using Celsius degrees (°C)…"/>
          <p:cNvSpPr txBox="1">
            <a:spLocks noGrp="1"/>
          </p:cNvSpPr>
          <p:nvPr>
            <p:ph type="body" idx="1"/>
          </p:nvPr>
        </p:nvSpPr>
        <p:spPr>
          <a:xfrm>
            <a:off x="228600" y="1206500"/>
            <a:ext cx="8534400" cy="4737100"/>
          </a:xfrm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 b="1"/>
              <a:t>Celsius scale </a:t>
            </a:r>
            <a:r>
              <a:t>is a measure of temperature using Celsius degrees (°C)</a:t>
            </a:r>
          </a:p>
          <a:p>
            <a:r>
              <a:t>A </a:t>
            </a:r>
            <a:r>
              <a:rPr b="1"/>
              <a:t>calorie (cal) </a:t>
            </a:r>
            <a:r>
              <a:t>is the amount of heat required to raise the temperature of 1 g of water by 1°C</a:t>
            </a:r>
          </a:p>
          <a:p>
            <a:r>
              <a:t>The “calories” on food packages are actually </a:t>
            </a:r>
            <a:r>
              <a:rPr b="1"/>
              <a:t>kilocalories (kcal), </a:t>
            </a:r>
            <a:r>
              <a:t>where 1 kcal = 1,000 cal</a:t>
            </a:r>
          </a:p>
          <a:p>
            <a:r>
              <a:t>The </a:t>
            </a:r>
            <a:r>
              <a:rPr b="1"/>
              <a:t>joule (J) </a:t>
            </a:r>
            <a:r>
              <a:t>is another unit of energy where </a:t>
            </a:r>
            <a:br/>
            <a:r>
              <a:t>1 J = 0.239 cal, or 1 cal = 4.184 J</a:t>
            </a:r>
          </a:p>
        </p:txBody>
      </p:sp>
      <p:sp>
        <p:nvSpPr>
          <p:cNvPr id="150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03_05EffectWaterClimate-U.jpeg" descr="03_05EffectWaterClimate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346200"/>
            <a:ext cx="8548688" cy="41640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Fig. 3-5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3-5</a:t>
            </a:r>
          </a:p>
        </p:txBody>
      </p:sp>
      <p:sp>
        <p:nvSpPr>
          <p:cNvPr id="167" name="San Diego 72°"/>
          <p:cNvSpPr txBox="1"/>
          <p:nvPr/>
        </p:nvSpPr>
        <p:spPr>
          <a:xfrm>
            <a:off x="3921125" y="4367212"/>
            <a:ext cx="187900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/>
            </a:lvl1pPr>
          </a:lstStyle>
          <a:p>
            <a:r>
              <a:t>San Diego 72°</a:t>
            </a:r>
          </a:p>
        </p:txBody>
      </p:sp>
      <p:sp>
        <p:nvSpPr>
          <p:cNvPr id="168" name="40 miles"/>
          <p:cNvSpPr txBox="1"/>
          <p:nvPr/>
        </p:nvSpPr>
        <p:spPr>
          <a:xfrm>
            <a:off x="7597998" y="5067300"/>
            <a:ext cx="111556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2200" b="1"/>
            </a:lvl1pPr>
          </a:lstStyle>
          <a:p>
            <a:r>
              <a:t>40 miles</a:t>
            </a:r>
          </a:p>
        </p:txBody>
      </p:sp>
      <p:sp>
        <p:nvSpPr>
          <p:cNvPr id="169" name="Line"/>
          <p:cNvSpPr/>
          <p:nvPr/>
        </p:nvSpPr>
        <p:spPr>
          <a:xfrm>
            <a:off x="7493000" y="4940300"/>
            <a:ext cx="0" cy="2079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Line"/>
          <p:cNvSpPr/>
          <p:nvPr/>
        </p:nvSpPr>
        <p:spPr>
          <a:xfrm>
            <a:off x="8801100" y="4948237"/>
            <a:ext cx="4763" cy="1952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Line"/>
          <p:cNvSpPr/>
          <p:nvPr/>
        </p:nvSpPr>
        <p:spPr>
          <a:xfrm>
            <a:off x="7493000" y="5054600"/>
            <a:ext cx="1312863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Pacific Ocean"/>
          <p:cNvSpPr txBox="1"/>
          <p:nvPr/>
        </p:nvSpPr>
        <p:spPr>
          <a:xfrm>
            <a:off x="2917825" y="3533774"/>
            <a:ext cx="1845308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 i="1"/>
            </a:lvl1pPr>
          </a:lstStyle>
          <a:p>
            <a:r>
              <a:t>Pacific Ocean</a:t>
            </a:r>
          </a:p>
        </p:txBody>
      </p:sp>
      <p:sp>
        <p:nvSpPr>
          <p:cNvPr id="173" name="70s (°F)"/>
          <p:cNvSpPr txBox="1"/>
          <p:nvPr/>
        </p:nvSpPr>
        <p:spPr>
          <a:xfrm>
            <a:off x="1244600" y="2957512"/>
            <a:ext cx="102498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2200" b="1"/>
            </a:pPr>
            <a:r>
              <a:t>70s (°F</a:t>
            </a:r>
            <a:r>
              <a:rPr>
                <a:latin typeface="Times"/>
                <a:ea typeface="Times"/>
                <a:cs typeface="Times"/>
                <a:sym typeface="Times"/>
              </a:rPr>
              <a:t>)</a:t>
            </a:r>
          </a:p>
        </p:txBody>
      </p:sp>
      <p:sp>
        <p:nvSpPr>
          <p:cNvPr id="174" name="80s"/>
          <p:cNvSpPr txBox="1"/>
          <p:nvPr/>
        </p:nvSpPr>
        <p:spPr>
          <a:xfrm>
            <a:off x="1243012" y="3398837"/>
            <a:ext cx="478868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/>
            </a:lvl1pPr>
          </a:lstStyle>
          <a:p>
            <a:r>
              <a:t>80s</a:t>
            </a:r>
          </a:p>
        </p:txBody>
      </p:sp>
      <p:sp>
        <p:nvSpPr>
          <p:cNvPr id="175" name="90s"/>
          <p:cNvSpPr txBox="1"/>
          <p:nvPr/>
        </p:nvSpPr>
        <p:spPr>
          <a:xfrm>
            <a:off x="1243012" y="3827462"/>
            <a:ext cx="478868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/>
            </a:lvl1pPr>
          </a:lstStyle>
          <a:p>
            <a:r>
              <a:t>90s</a:t>
            </a:r>
          </a:p>
        </p:txBody>
      </p:sp>
      <p:sp>
        <p:nvSpPr>
          <p:cNvPr id="176" name="100s"/>
          <p:cNvSpPr txBox="1"/>
          <p:nvPr/>
        </p:nvSpPr>
        <p:spPr>
          <a:xfrm>
            <a:off x="1243012" y="4265612"/>
            <a:ext cx="63425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/>
            </a:lvl1pPr>
          </a:lstStyle>
          <a:p>
            <a:r>
              <a:t>100s</a:t>
            </a:r>
          </a:p>
        </p:txBody>
      </p:sp>
      <p:sp>
        <p:nvSpPr>
          <p:cNvPr id="177" name="Santa Barbara 73°"/>
          <p:cNvSpPr txBox="1"/>
          <p:nvPr/>
        </p:nvSpPr>
        <p:spPr>
          <a:xfrm>
            <a:off x="415925" y="1649412"/>
            <a:ext cx="2407382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/>
            </a:lvl1pPr>
          </a:lstStyle>
          <a:p>
            <a:r>
              <a:t>Santa Barbara 73°</a:t>
            </a:r>
          </a:p>
        </p:txBody>
      </p:sp>
      <p:sp>
        <p:nvSpPr>
          <p:cNvPr id="178" name="Los Angeles…"/>
          <p:cNvSpPr txBox="1"/>
          <p:nvPr/>
        </p:nvSpPr>
        <p:spPr>
          <a:xfrm>
            <a:off x="2501900" y="2274887"/>
            <a:ext cx="1741215" cy="619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200" b="1"/>
            </a:pPr>
            <a:r>
              <a:t>Los Angeles</a:t>
            </a:r>
          </a:p>
          <a:p>
            <a:pPr>
              <a:lnSpc>
                <a:spcPct val="90000"/>
              </a:lnSpc>
              <a:defRPr sz="1400" b="1"/>
            </a:pPr>
            <a:r>
              <a:t> </a:t>
            </a:r>
            <a:r>
              <a:rPr sz="2200"/>
              <a:t>(Airport) 75°</a:t>
            </a:r>
          </a:p>
        </p:txBody>
      </p:sp>
      <p:sp>
        <p:nvSpPr>
          <p:cNvPr id="179" name="Burbank…"/>
          <p:cNvSpPr txBox="1"/>
          <p:nvPr/>
        </p:nvSpPr>
        <p:spPr>
          <a:xfrm>
            <a:off x="4492625" y="1560512"/>
            <a:ext cx="1223616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2200" b="1"/>
            </a:pPr>
            <a:r>
              <a:t>Burbank</a:t>
            </a:r>
          </a:p>
          <a:p>
            <a:pPr>
              <a:defRPr sz="2200" b="1"/>
            </a:pPr>
            <a:r>
              <a:t>90°</a:t>
            </a:r>
          </a:p>
        </p:txBody>
      </p:sp>
      <p:sp>
        <p:nvSpPr>
          <p:cNvPr id="180" name="San Bernardino…"/>
          <p:cNvSpPr txBox="1"/>
          <p:nvPr/>
        </p:nvSpPr>
        <p:spPr>
          <a:xfrm>
            <a:off x="6003925" y="1471612"/>
            <a:ext cx="2170684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2200" b="1"/>
            </a:pPr>
            <a:r>
              <a:t>San Bernardino</a:t>
            </a:r>
          </a:p>
          <a:p>
            <a:pPr>
              <a:defRPr sz="2200" b="1"/>
            </a:pPr>
            <a:r>
              <a:t>100°</a:t>
            </a:r>
          </a:p>
        </p:txBody>
      </p:sp>
      <p:sp>
        <p:nvSpPr>
          <p:cNvPr id="181" name="Riverside 96°"/>
          <p:cNvSpPr txBox="1"/>
          <p:nvPr/>
        </p:nvSpPr>
        <p:spPr>
          <a:xfrm>
            <a:off x="5813425" y="2170112"/>
            <a:ext cx="1770820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 b="1"/>
            </a:lvl1pPr>
          </a:lstStyle>
          <a:p>
            <a:r>
              <a:t>Riverside 96°</a:t>
            </a:r>
          </a:p>
        </p:txBody>
      </p:sp>
      <p:sp>
        <p:nvSpPr>
          <p:cNvPr id="182" name="Santa Ana…"/>
          <p:cNvSpPr txBox="1"/>
          <p:nvPr/>
        </p:nvSpPr>
        <p:spPr>
          <a:xfrm>
            <a:off x="5178425" y="2525712"/>
            <a:ext cx="1446263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2200" b="1"/>
            </a:pPr>
            <a:r>
              <a:t>Santa Ana</a:t>
            </a:r>
          </a:p>
          <a:p>
            <a:pPr>
              <a:defRPr sz="2200" b="1"/>
            </a:pPr>
            <a:r>
              <a:t>  84°</a:t>
            </a:r>
          </a:p>
        </p:txBody>
      </p:sp>
      <p:sp>
        <p:nvSpPr>
          <p:cNvPr id="183" name="Palm Springs…"/>
          <p:cNvSpPr txBox="1"/>
          <p:nvPr/>
        </p:nvSpPr>
        <p:spPr>
          <a:xfrm>
            <a:off x="6715125" y="2716212"/>
            <a:ext cx="1875867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2200" b="1"/>
            </a:pPr>
            <a:r>
              <a:t>Palm Springs</a:t>
            </a:r>
          </a:p>
          <a:p>
            <a:pPr>
              <a:defRPr sz="2200" b="1"/>
            </a:pPr>
            <a:r>
              <a:t>106°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862" y="5736260"/>
            <a:ext cx="8548688" cy="462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037" tIns="46037" rIns="46037" bIns="46037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Water has a HUGE effect on</a:t>
            </a:r>
            <a:r>
              <a:rPr kumimoji="0" lang="en-US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climate because of this!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Insulation of Bodies of Water by Floating Ice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Insulation of Bodies of Water by Floating Ice</a:t>
            </a:r>
          </a:p>
        </p:txBody>
      </p:sp>
      <p:sp>
        <p:nvSpPr>
          <p:cNvPr id="194" name="Ice floats in liquid water because hydrogen bonds in ice are more “ordered,” making ice less dense…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534400" cy="352425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Ice floats in liquid water because hydrogen bonds in ice are more “ordered,” making ice less dense</a:t>
            </a:r>
          </a:p>
          <a:p>
            <a:r>
              <a:rPr dirty="0">
                <a:solidFill>
                  <a:srgbClr val="FF0000"/>
                </a:solidFill>
              </a:rPr>
              <a:t>Water reaches its greatest density at 4°C</a:t>
            </a:r>
          </a:p>
          <a:p>
            <a:r>
              <a:rPr dirty="0"/>
              <a:t>If ice sank, all bodies of water would eventually freeze solid, making life impossible on Earth</a:t>
            </a:r>
          </a:p>
        </p:txBody>
      </p:sp>
      <p:sp>
        <p:nvSpPr>
          <p:cNvPr id="195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6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7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03_06-IceStructure-U.jpeg" descr="03_06-IceStructure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944687"/>
            <a:ext cx="8548688" cy="296862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Fig. 3-6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3-6</a:t>
            </a:r>
          </a:p>
        </p:txBody>
      </p:sp>
      <p:sp>
        <p:nvSpPr>
          <p:cNvPr id="201" name="Hydrogen…"/>
          <p:cNvSpPr txBox="1"/>
          <p:nvPr/>
        </p:nvSpPr>
        <p:spPr>
          <a:xfrm>
            <a:off x="2265362" y="3962400"/>
            <a:ext cx="891891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" b="1"/>
            </a:pPr>
            <a:r>
              <a:t>Hydrogen</a:t>
            </a:r>
          </a:p>
          <a:p>
            <a:pPr>
              <a:defRPr sz="1400" b="1"/>
            </a:pPr>
            <a:r>
              <a:t>bond</a:t>
            </a:r>
          </a:p>
        </p:txBody>
      </p:sp>
      <p:sp>
        <p:nvSpPr>
          <p:cNvPr id="202" name="Line"/>
          <p:cNvSpPr/>
          <p:nvPr/>
        </p:nvSpPr>
        <p:spPr>
          <a:xfrm>
            <a:off x="2333624" y="3282950"/>
            <a:ext cx="292102" cy="69215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Liquid water…"/>
          <p:cNvSpPr txBox="1"/>
          <p:nvPr/>
        </p:nvSpPr>
        <p:spPr>
          <a:xfrm>
            <a:off x="5846638" y="4298950"/>
            <a:ext cx="2986336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1400" b="1"/>
            </a:pPr>
            <a:r>
              <a:t>Liquid water</a:t>
            </a:r>
          </a:p>
          <a:p>
            <a:pPr algn="ctr">
              <a:defRPr sz="1400" b="1"/>
            </a:pPr>
            <a:r>
              <a:t>Hydrogen bonds break and re-form</a:t>
            </a:r>
          </a:p>
        </p:txBody>
      </p:sp>
      <p:sp>
        <p:nvSpPr>
          <p:cNvPr id="204" name="Ice…"/>
          <p:cNvSpPr txBox="1"/>
          <p:nvPr/>
        </p:nvSpPr>
        <p:spPr>
          <a:xfrm>
            <a:off x="319992" y="4308475"/>
            <a:ext cx="2304828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1400" b="1"/>
            </a:pPr>
            <a:r>
              <a:t>Ice</a:t>
            </a:r>
          </a:p>
          <a:p>
            <a:pPr algn="ctr">
              <a:defRPr sz="1400" b="1"/>
            </a:pPr>
            <a:r>
              <a:t>Hydrogen bonds are stable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erview: The Molecule That Supports All of Life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Overview: The Molecule That Supports All of Life</a:t>
            </a:r>
          </a:p>
        </p:txBody>
      </p:sp>
      <p:sp>
        <p:nvSpPr>
          <p:cNvPr id="42" name="Water is the biological medium on Earth…"/>
          <p:cNvSpPr txBox="1">
            <a:spLocks noGrp="1"/>
          </p:cNvSpPr>
          <p:nvPr>
            <p:ph type="body" idx="1"/>
          </p:nvPr>
        </p:nvSpPr>
        <p:spPr>
          <a:xfrm>
            <a:off x="228600" y="1206500"/>
            <a:ext cx="8534400" cy="4279900"/>
          </a:xfrm>
          <a:prstGeom prst="rect">
            <a:avLst/>
          </a:prstGeom>
        </p:spPr>
        <p:txBody>
          <a:bodyPr/>
          <a:lstStyle/>
          <a:p>
            <a:r>
              <a:rPr dirty="0"/>
              <a:t>Water is the biological medium on Earth</a:t>
            </a:r>
          </a:p>
          <a:p>
            <a:r>
              <a:rPr dirty="0">
                <a:solidFill>
                  <a:srgbClr val="FF0000"/>
                </a:solidFill>
              </a:rPr>
              <a:t>All living organisms require water more than any other substance</a:t>
            </a:r>
          </a:p>
          <a:p>
            <a:r>
              <a:rPr dirty="0"/>
              <a:t>Most cells are surrounded by water, and cells themselves are about 70–95% water</a:t>
            </a:r>
          </a:p>
          <a:p>
            <a:r>
              <a:rPr dirty="0"/>
              <a:t>The abundance of water is the main reason the Earth is habitable</a:t>
            </a:r>
          </a:p>
        </p:txBody>
      </p:sp>
      <p:sp>
        <p:nvSpPr>
          <p:cNvPr id="4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" name="Copyright © 2008 Pearson Education, Inc., publishing as Pearson Benjamin Cummings"/>
          <p:cNvSpPr txBox="1"/>
          <p:nvPr/>
        </p:nvSpPr>
        <p:spPr>
          <a:xfrm>
            <a:off x="214312" y="6615344"/>
            <a:ext cx="5486401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he Solvent of Life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The Solvent of Life</a:t>
            </a:r>
          </a:p>
        </p:txBody>
      </p:sp>
      <p:sp>
        <p:nvSpPr>
          <p:cNvPr id="218" name="A solution is a liquid that is a homogeneous mixture of substances…"/>
          <p:cNvSpPr txBox="1">
            <a:spLocks noGrp="1"/>
          </p:cNvSpPr>
          <p:nvPr>
            <p:ph type="body" idx="1"/>
          </p:nvPr>
        </p:nvSpPr>
        <p:spPr>
          <a:xfrm>
            <a:off x="228600" y="1206500"/>
            <a:ext cx="8534400" cy="3822700"/>
          </a:xfrm>
          <a:prstGeom prst="rect">
            <a:avLst/>
          </a:prstGeom>
        </p:spPr>
        <p:txBody>
          <a:bodyPr/>
          <a:lstStyle/>
          <a:p>
            <a:r>
              <a:t>A </a:t>
            </a:r>
            <a:r>
              <a:rPr b="1"/>
              <a:t>solution </a:t>
            </a:r>
            <a:r>
              <a:t>is a liquid that is a homogeneous mixture of substances</a:t>
            </a:r>
          </a:p>
          <a:p>
            <a:r>
              <a:t>A </a:t>
            </a:r>
            <a:r>
              <a:rPr b="1"/>
              <a:t>solvent </a:t>
            </a:r>
            <a:r>
              <a:t>is the dissolving agent of a solution</a:t>
            </a:r>
          </a:p>
          <a:p>
            <a:r>
              <a:t>The </a:t>
            </a:r>
            <a:r>
              <a:rPr b="1"/>
              <a:t>solute </a:t>
            </a:r>
            <a:r>
              <a:t>is the substance that is dissolved</a:t>
            </a:r>
          </a:p>
          <a:p>
            <a:r>
              <a:t>An </a:t>
            </a:r>
            <a:r>
              <a:rPr b="1"/>
              <a:t>aqueous solution </a:t>
            </a:r>
            <a:r>
              <a:t>is one in which water is the solvent </a:t>
            </a:r>
          </a:p>
        </p:txBody>
      </p:sp>
      <p:sp>
        <p:nvSpPr>
          <p:cNvPr id="21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Water is a versatile solvent due to its polarity, which allows it to form hydrogen bonds easily…"/>
          <p:cNvSpPr txBox="1">
            <a:spLocks noGrp="1"/>
          </p:cNvSpPr>
          <p:nvPr>
            <p:ph type="body" sz="half" idx="1"/>
          </p:nvPr>
        </p:nvSpPr>
        <p:spPr>
          <a:xfrm>
            <a:off x="228600" y="1193800"/>
            <a:ext cx="8534400" cy="27686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Water is a </a:t>
            </a:r>
            <a:r>
              <a:rPr u="sng" dirty="0">
                <a:solidFill>
                  <a:srgbClr val="FF0000"/>
                </a:solidFill>
              </a:rPr>
              <a:t>versatile solvent due to its polarity</a:t>
            </a:r>
            <a:r>
              <a:rPr dirty="0">
                <a:solidFill>
                  <a:srgbClr val="FF0000"/>
                </a:solidFill>
              </a:rPr>
              <a:t>, which allows it to form hydrogen bonds easily</a:t>
            </a:r>
          </a:p>
          <a:p>
            <a:r>
              <a:rPr dirty="0">
                <a:solidFill>
                  <a:srgbClr val="FF0000"/>
                </a:solidFill>
              </a:rPr>
              <a:t>When an ionic compound is dissolved in water, each ion is surrounded by a sphere of water molecules called a </a:t>
            </a:r>
            <a:r>
              <a:rPr b="1" dirty="0">
                <a:solidFill>
                  <a:srgbClr val="FF0000"/>
                </a:solidFill>
              </a:rPr>
              <a:t>hydration shell</a:t>
            </a:r>
          </a:p>
        </p:txBody>
      </p:sp>
      <p:sp>
        <p:nvSpPr>
          <p:cNvPr id="22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03_07DissolvingSalt-U.jpeg" descr="03_07DissolvingSalt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3800" y="139700"/>
            <a:ext cx="6756400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Fig. 3-7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3-7</a:t>
            </a:r>
          </a:p>
        </p:txBody>
      </p:sp>
      <p:sp>
        <p:nvSpPr>
          <p:cNvPr id="230" name="Cl–"/>
          <p:cNvSpPr txBox="1"/>
          <p:nvPr/>
        </p:nvSpPr>
        <p:spPr>
          <a:xfrm>
            <a:off x="4367212" y="2800350"/>
            <a:ext cx="349602" cy="33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/>
            </a:pPr>
            <a:r>
              <a:t>Cl</a:t>
            </a:r>
            <a:r>
              <a:rPr sz="2300" baseline="30000"/>
              <a:t>–</a:t>
            </a:r>
          </a:p>
        </p:txBody>
      </p:sp>
      <p:sp>
        <p:nvSpPr>
          <p:cNvPr id="231" name="Na"/>
          <p:cNvSpPr txBox="1"/>
          <p:nvPr/>
        </p:nvSpPr>
        <p:spPr>
          <a:xfrm>
            <a:off x="6500812" y="2079625"/>
            <a:ext cx="30492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800" b="1"/>
            </a:lvl1pPr>
          </a:lstStyle>
          <a:p>
            <a:r>
              <a:t>Na</a:t>
            </a:r>
          </a:p>
        </p:txBody>
      </p:sp>
      <p:sp>
        <p:nvSpPr>
          <p:cNvPr id="232" name="Cl–"/>
          <p:cNvSpPr txBox="1"/>
          <p:nvPr/>
        </p:nvSpPr>
        <p:spPr>
          <a:xfrm>
            <a:off x="6548437" y="2755900"/>
            <a:ext cx="349602" cy="333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/>
            </a:pPr>
            <a:r>
              <a:t>Cl</a:t>
            </a:r>
            <a:r>
              <a:rPr sz="2300" baseline="30000"/>
              <a:t>–</a:t>
            </a:r>
          </a:p>
        </p:txBody>
      </p:sp>
      <p:sp>
        <p:nvSpPr>
          <p:cNvPr id="233" name="+"/>
          <p:cNvSpPr txBox="1"/>
          <p:nvPr/>
        </p:nvSpPr>
        <p:spPr>
          <a:xfrm>
            <a:off x="6789737" y="2124075"/>
            <a:ext cx="127001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 baseline="30000"/>
            </a:lvl1pPr>
          </a:lstStyle>
          <a:p>
            <a:r>
              <a:t>+</a:t>
            </a:r>
          </a:p>
        </p:txBody>
      </p:sp>
      <p:sp>
        <p:nvSpPr>
          <p:cNvPr id="234" name="+"/>
          <p:cNvSpPr txBox="1"/>
          <p:nvPr/>
        </p:nvSpPr>
        <p:spPr>
          <a:xfrm rot="10800000">
            <a:off x="6064076" y="2456650"/>
            <a:ext cx="168449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  <p:sp>
        <p:nvSpPr>
          <p:cNvPr id="235" name="+"/>
          <p:cNvSpPr txBox="1"/>
          <p:nvPr/>
        </p:nvSpPr>
        <p:spPr>
          <a:xfrm rot="10800000">
            <a:off x="6060901" y="3759987"/>
            <a:ext cx="168449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  <p:sp>
        <p:nvSpPr>
          <p:cNvPr id="236" name="+"/>
          <p:cNvSpPr txBox="1"/>
          <p:nvPr/>
        </p:nvSpPr>
        <p:spPr>
          <a:xfrm rot="10800000">
            <a:off x="7172151" y="2877337"/>
            <a:ext cx="168449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  <p:sp>
        <p:nvSpPr>
          <p:cNvPr id="237" name="+"/>
          <p:cNvSpPr txBox="1"/>
          <p:nvPr/>
        </p:nvSpPr>
        <p:spPr>
          <a:xfrm rot="10800000">
            <a:off x="7723013" y="2424900"/>
            <a:ext cx="168450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  <p:sp>
        <p:nvSpPr>
          <p:cNvPr id="238" name="+"/>
          <p:cNvSpPr txBox="1"/>
          <p:nvPr/>
        </p:nvSpPr>
        <p:spPr>
          <a:xfrm rot="10800000">
            <a:off x="7188026" y="1483512"/>
            <a:ext cx="168449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  <p:sp>
        <p:nvSpPr>
          <p:cNvPr id="239" name="+"/>
          <p:cNvSpPr txBox="1"/>
          <p:nvPr/>
        </p:nvSpPr>
        <p:spPr>
          <a:xfrm rot="10800000">
            <a:off x="7189613" y="1012025"/>
            <a:ext cx="168450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  <p:sp>
        <p:nvSpPr>
          <p:cNvPr id="240" name="+"/>
          <p:cNvSpPr txBox="1"/>
          <p:nvPr/>
        </p:nvSpPr>
        <p:spPr>
          <a:xfrm rot="10800000">
            <a:off x="6072013" y="1167600"/>
            <a:ext cx="168450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  <p:sp>
        <p:nvSpPr>
          <p:cNvPr id="241" name="–"/>
          <p:cNvSpPr txBox="1"/>
          <p:nvPr/>
        </p:nvSpPr>
        <p:spPr>
          <a:xfrm rot="10800000">
            <a:off x="6042372" y="1756221"/>
            <a:ext cx="1822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2" name="–"/>
          <p:cNvSpPr txBox="1"/>
          <p:nvPr/>
        </p:nvSpPr>
        <p:spPr>
          <a:xfrm rot="10800000">
            <a:off x="6651972" y="1345058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3" name="–"/>
          <p:cNvSpPr txBox="1"/>
          <p:nvPr/>
        </p:nvSpPr>
        <p:spPr>
          <a:xfrm rot="10800000">
            <a:off x="6723409" y="665608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4" name="–"/>
          <p:cNvSpPr txBox="1"/>
          <p:nvPr/>
        </p:nvSpPr>
        <p:spPr>
          <a:xfrm rot="10800000">
            <a:off x="7439372" y="1186308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5" name="–"/>
          <p:cNvSpPr txBox="1"/>
          <p:nvPr/>
        </p:nvSpPr>
        <p:spPr>
          <a:xfrm rot="10800000">
            <a:off x="7661622" y="1791146"/>
            <a:ext cx="1822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6" name="–"/>
          <p:cNvSpPr txBox="1"/>
          <p:nvPr/>
        </p:nvSpPr>
        <p:spPr>
          <a:xfrm rot="10800000">
            <a:off x="7179022" y="2240408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7" name="–"/>
          <p:cNvSpPr txBox="1"/>
          <p:nvPr/>
        </p:nvSpPr>
        <p:spPr>
          <a:xfrm rot="10800000">
            <a:off x="7580659" y="2972246"/>
            <a:ext cx="1822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8" name="–"/>
          <p:cNvSpPr txBox="1"/>
          <p:nvPr/>
        </p:nvSpPr>
        <p:spPr>
          <a:xfrm rot="10800000">
            <a:off x="6077297" y="3177033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49" name="Na"/>
          <p:cNvSpPr txBox="1"/>
          <p:nvPr/>
        </p:nvSpPr>
        <p:spPr>
          <a:xfrm>
            <a:off x="4749800" y="873125"/>
            <a:ext cx="30492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800" b="1"/>
            </a:lvl1pPr>
          </a:lstStyle>
          <a:p>
            <a:r>
              <a:t>Na</a:t>
            </a:r>
          </a:p>
        </p:txBody>
      </p:sp>
      <p:sp>
        <p:nvSpPr>
          <p:cNvPr id="250" name="+"/>
          <p:cNvSpPr txBox="1"/>
          <p:nvPr/>
        </p:nvSpPr>
        <p:spPr>
          <a:xfrm>
            <a:off x="5037137" y="928687"/>
            <a:ext cx="127001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 baseline="30000"/>
            </a:lvl1pPr>
          </a:lstStyle>
          <a:p>
            <a:r>
              <a:t>+</a:t>
            </a:r>
          </a:p>
        </p:txBody>
      </p:sp>
      <p:sp>
        <p:nvSpPr>
          <p:cNvPr id="251" name="–"/>
          <p:cNvSpPr txBox="1"/>
          <p:nvPr/>
        </p:nvSpPr>
        <p:spPr>
          <a:xfrm rot="10800000">
            <a:off x="7134572" y="3580258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52" name="–"/>
          <p:cNvSpPr txBox="1"/>
          <p:nvPr/>
        </p:nvSpPr>
        <p:spPr>
          <a:xfrm rot="10800000">
            <a:off x="6575772" y="4050158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53" name="–"/>
          <p:cNvSpPr txBox="1"/>
          <p:nvPr/>
        </p:nvSpPr>
        <p:spPr>
          <a:xfrm rot="10800000">
            <a:off x="5994747" y="4354958"/>
            <a:ext cx="1822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–</a:t>
            </a:r>
          </a:p>
        </p:txBody>
      </p:sp>
      <p:sp>
        <p:nvSpPr>
          <p:cNvPr id="254" name="+"/>
          <p:cNvSpPr txBox="1"/>
          <p:nvPr/>
        </p:nvSpPr>
        <p:spPr>
          <a:xfrm rot="10800000">
            <a:off x="6622876" y="3345650"/>
            <a:ext cx="168449" cy="2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Water can also dissolve compounds made of nonionic polar molecules…"/>
          <p:cNvSpPr txBox="1">
            <a:spLocks noGrp="1"/>
          </p:cNvSpPr>
          <p:nvPr>
            <p:ph type="body" sz="half" idx="1"/>
          </p:nvPr>
        </p:nvSpPr>
        <p:spPr>
          <a:xfrm>
            <a:off x="228600" y="1193800"/>
            <a:ext cx="8534400" cy="27686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Water can also dissolve compounds made of nonionic polar molecules</a:t>
            </a:r>
          </a:p>
          <a:p>
            <a:r>
              <a:rPr dirty="0"/>
              <a:t>Even large polar molecules such as proteins can dissolve in water if they have ionic and polar regions</a:t>
            </a:r>
          </a:p>
        </p:txBody>
      </p:sp>
      <p:sp>
        <p:nvSpPr>
          <p:cNvPr id="259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03_08-WaterSolubleProtein-U.jpeg" descr="03_08-WaterSolubleProtein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862" y="1590675"/>
            <a:ext cx="8548688" cy="3676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Fig. 3-8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3-8</a:t>
            </a:r>
          </a:p>
        </p:txBody>
      </p:sp>
      <p:sp>
        <p:nvSpPr>
          <p:cNvPr id="265" name="(a) Lysozyme molecule in a…"/>
          <p:cNvSpPr txBox="1"/>
          <p:nvPr/>
        </p:nvSpPr>
        <p:spPr>
          <a:xfrm>
            <a:off x="355600" y="4613275"/>
            <a:ext cx="2129557" cy="33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1200" b="1"/>
            </a:pPr>
            <a:r>
              <a:t>(a) Lysozyme molecule in a </a:t>
            </a:r>
          </a:p>
          <a:p>
            <a:pPr>
              <a:lnSpc>
                <a:spcPct val="90000"/>
              </a:lnSpc>
              <a:defRPr sz="1200" b="1"/>
            </a:pPr>
            <a:r>
              <a:t>      nonaqueous environment</a:t>
            </a:r>
          </a:p>
        </p:txBody>
      </p:sp>
      <p:sp>
        <p:nvSpPr>
          <p:cNvPr id="266" name="(b) Lysozyme molecule (purple) in an aqueous…"/>
          <p:cNvSpPr txBox="1"/>
          <p:nvPr/>
        </p:nvSpPr>
        <p:spPr>
          <a:xfrm>
            <a:off x="3257550" y="4606925"/>
            <a:ext cx="3402708" cy="4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1200" b="1"/>
            </a:pPr>
            <a:r>
              <a:t>(b) Lysozyme molecule (purple) in an aqueous</a:t>
            </a:r>
          </a:p>
          <a:p>
            <a:pPr>
              <a:lnSpc>
                <a:spcPct val="90000"/>
              </a:lnSpc>
              <a:defRPr sz="1200" b="1"/>
            </a:pPr>
            <a:r>
              <a:t>      environment </a:t>
            </a:r>
          </a:p>
          <a:p>
            <a:pPr>
              <a:lnSpc>
                <a:spcPct val="90000"/>
              </a:lnSpc>
              <a:defRPr sz="1200" b="1"/>
            </a:pPr>
            <a:r>
              <a:t>      </a:t>
            </a:r>
          </a:p>
        </p:txBody>
      </p:sp>
      <p:sp>
        <p:nvSpPr>
          <p:cNvPr id="267" name="(c) Ionic and polar regions…"/>
          <p:cNvSpPr txBox="1"/>
          <p:nvPr/>
        </p:nvSpPr>
        <p:spPr>
          <a:xfrm>
            <a:off x="6864350" y="4606925"/>
            <a:ext cx="2087811" cy="671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1200" b="1"/>
            </a:pPr>
            <a:r>
              <a:t>(c) Ionic and polar regions</a:t>
            </a:r>
          </a:p>
          <a:p>
            <a:pPr>
              <a:lnSpc>
                <a:spcPct val="90000"/>
              </a:lnSpc>
              <a:defRPr sz="1200" b="1"/>
            </a:pPr>
            <a:r>
              <a:t>      on the protein’s surface</a:t>
            </a:r>
          </a:p>
          <a:p>
            <a:pPr>
              <a:defRPr sz="1200" b="1"/>
            </a:pPr>
            <a:r>
              <a:t>      attract water molecules. </a:t>
            </a:r>
          </a:p>
          <a:p>
            <a:pPr>
              <a:lnSpc>
                <a:spcPct val="90000"/>
              </a:lnSpc>
              <a:defRPr sz="1200" b="1"/>
            </a:pPr>
            <a:r>
              <a:t>      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Hydrophilic and Hydrophobic Substances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Hydrophilic and Hydrophobic Substances</a:t>
            </a:r>
          </a:p>
        </p:txBody>
      </p:sp>
      <p:sp>
        <p:nvSpPr>
          <p:cNvPr id="286" name="A hydrophilic substance is one that has an affinity for water…"/>
          <p:cNvSpPr txBox="1">
            <a:spLocks noGrp="1"/>
          </p:cNvSpPr>
          <p:nvPr>
            <p:ph type="body" idx="1"/>
          </p:nvPr>
        </p:nvSpPr>
        <p:spPr>
          <a:xfrm>
            <a:off x="228600" y="1206500"/>
            <a:ext cx="8534400" cy="47371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 </a:t>
            </a:r>
            <a:r>
              <a:rPr b="1" dirty="0">
                <a:solidFill>
                  <a:srgbClr val="FF0000"/>
                </a:solidFill>
              </a:rPr>
              <a:t>hydrophilic </a:t>
            </a:r>
            <a:r>
              <a:rPr dirty="0">
                <a:solidFill>
                  <a:srgbClr val="FF0000"/>
                </a:solidFill>
              </a:rPr>
              <a:t>substance is one that has an affinity for water</a:t>
            </a:r>
          </a:p>
          <a:p>
            <a:r>
              <a:rPr dirty="0">
                <a:solidFill>
                  <a:srgbClr val="FF0000"/>
                </a:solidFill>
              </a:rPr>
              <a:t>A </a:t>
            </a:r>
            <a:r>
              <a:rPr b="1" dirty="0">
                <a:solidFill>
                  <a:srgbClr val="FF0000"/>
                </a:solidFill>
              </a:rPr>
              <a:t>hydrophobic </a:t>
            </a:r>
            <a:r>
              <a:rPr dirty="0">
                <a:solidFill>
                  <a:srgbClr val="FF0000"/>
                </a:solidFill>
              </a:rPr>
              <a:t>substance is one that does not have an affinity for water</a:t>
            </a:r>
          </a:p>
          <a:p>
            <a:r>
              <a:rPr u="sng" dirty="0">
                <a:solidFill>
                  <a:srgbClr val="FF0000"/>
                </a:solidFill>
              </a:rPr>
              <a:t>Oil molecules are hydrophobic because they have relatively nonpolar bonds</a:t>
            </a:r>
          </a:p>
          <a:p>
            <a:r>
              <a:rPr dirty="0">
                <a:solidFill>
                  <a:schemeClr val="tx1"/>
                </a:solidFill>
              </a:rPr>
              <a:t>A </a:t>
            </a:r>
            <a:r>
              <a:rPr b="1" dirty="0">
                <a:solidFill>
                  <a:schemeClr val="tx1"/>
                </a:solidFill>
              </a:rPr>
              <a:t>colloid </a:t>
            </a:r>
            <a:r>
              <a:rPr dirty="0">
                <a:solidFill>
                  <a:schemeClr val="tx1"/>
                </a:solidFill>
              </a:rPr>
              <a:t>is a stable suspension of fine particles in a liquid</a:t>
            </a:r>
          </a:p>
        </p:txBody>
      </p:sp>
      <p:sp>
        <p:nvSpPr>
          <p:cNvPr id="287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8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9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olute Concentration in Aqueous Solutions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Solute Concentration in Aqueous Solutions</a:t>
            </a:r>
          </a:p>
        </p:txBody>
      </p:sp>
      <p:sp>
        <p:nvSpPr>
          <p:cNvPr id="292" name="Most biochemical reactions occur in water…"/>
          <p:cNvSpPr txBox="1">
            <a:spLocks noGrp="1"/>
          </p:cNvSpPr>
          <p:nvPr>
            <p:ph type="body" sz="half" idx="1"/>
          </p:nvPr>
        </p:nvSpPr>
        <p:spPr>
          <a:xfrm>
            <a:off x="228600" y="1193800"/>
            <a:ext cx="8534400" cy="23114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Most biochemical reactions occur in water</a:t>
            </a:r>
          </a:p>
          <a:p>
            <a:r>
              <a:rPr dirty="0">
                <a:solidFill>
                  <a:srgbClr val="FF0000"/>
                </a:solidFill>
              </a:rPr>
              <a:t>Chemical reactions depend on collisions of molecules and therefore on the concentration of solutes in an aqueous solution</a:t>
            </a:r>
          </a:p>
        </p:txBody>
      </p:sp>
      <p:sp>
        <p:nvSpPr>
          <p:cNvPr id="293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4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Molecular mass is the sum of all masses of all atoms in a molecule…"/>
          <p:cNvSpPr txBox="1">
            <a:spLocks noGrp="1"/>
          </p:cNvSpPr>
          <p:nvPr>
            <p:ph type="body" idx="1"/>
          </p:nvPr>
        </p:nvSpPr>
        <p:spPr>
          <a:xfrm>
            <a:off x="228600" y="1206500"/>
            <a:ext cx="8534400" cy="51943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Molecular mass </a:t>
            </a:r>
            <a:r>
              <a:rPr b="0"/>
              <a:t>is the sum of all masses of all atoms in a molecule</a:t>
            </a:r>
          </a:p>
          <a:p>
            <a:r>
              <a:t>Numbers of molecules are usually measured in moles, where 1 </a:t>
            </a:r>
            <a:r>
              <a:rPr b="1"/>
              <a:t>mole (mol) </a:t>
            </a:r>
            <a:r>
              <a:t>= 6.02 x 10</a:t>
            </a:r>
            <a:r>
              <a:rPr baseline="30000"/>
              <a:t>23 </a:t>
            </a:r>
            <a:r>
              <a:t>molecules </a:t>
            </a:r>
          </a:p>
          <a:p>
            <a:r>
              <a:t>Avogadro’s number and the unit </a:t>
            </a:r>
            <a:r>
              <a:rPr i="1"/>
              <a:t>dalton</a:t>
            </a:r>
            <a:r>
              <a:t> were defined such that 6.02 x 10</a:t>
            </a:r>
            <a:r>
              <a:rPr baseline="30000"/>
              <a:t>23</a:t>
            </a:r>
            <a:r>
              <a:t> daltons = 1 g</a:t>
            </a:r>
          </a:p>
          <a:p>
            <a:pPr>
              <a:defRPr b="1"/>
            </a:pPr>
            <a:r>
              <a:t>Molarity (</a:t>
            </a:r>
            <a:r>
              <a:rPr i="1"/>
              <a:t>M</a:t>
            </a:r>
            <a:r>
              <a:t>) </a:t>
            </a:r>
            <a:r>
              <a:rPr b="0"/>
              <a:t>is the number of moles of solute per liter of solution</a:t>
            </a:r>
          </a:p>
        </p:txBody>
      </p:sp>
      <p:sp>
        <p:nvSpPr>
          <p:cNvPr id="29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0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oncept 3.3: Acidic and basic conditions affect living organisms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>
            <a:lvl1pPr marL="0" indent="63500"/>
          </a:lstStyle>
          <a:p>
            <a:r>
              <a:t>Concept 3.3: Acidic and basic conditions affect living organisms</a:t>
            </a:r>
          </a:p>
        </p:txBody>
      </p:sp>
      <p:sp>
        <p:nvSpPr>
          <p:cNvPr id="303" name="A hydrogen atom in a hydrogen bond between two water molecules can shift from one to the other:…"/>
          <p:cNvSpPr txBox="1">
            <a:spLocks noGrp="1"/>
          </p:cNvSpPr>
          <p:nvPr>
            <p:ph type="body" idx="1"/>
          </p:nvPr>
        </p:nvSpPr>
        <p:spPr>
          <a:xfrm>
            <a:off x="228600" y="1228725"/>
            <a:ext cx="8534400" cy="53244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dirty="0">
                <a:solidFill>
                  <a:srgbClr val="FF0000"/>
                </a:solidFill>
              </a:rPr>
              <a:t>A hydrogen atom in a hydrogen bond between two water molecules can shift from one to the other:</a:t>
            </a:r>
          </a:p>
          <a:p>
            <a:pPr marL="914400" lvl="1" indent="-449262">
              <a:lnSpc>
                <a:spcPct val="90000"/>
              </a:lnSpc>
              <a:spcBef>
                <a:spcPts val="0"/>
              </a:spcBef>
              <a:buFont typeface="Times New Roman"/>
              <a:defRPr sz="2800"/>
            </a:pPr>
            <a:r>
              <a:rPr dirty="0">
                <a:solidFill>
                  <a:srgbClr val="FF0000"/>
                </a:solidFill>
              </a:rPr>
              <a:t>The hydrogen atom leaves its electron behind and is transferred as a proton, or </a:t>
            </a:r>
            <a:r>
              <a:rPr b="1" dirty="0">
                <a:solidFill>
                  <a:srgbClr val="FF0000"/>
                </a:solidFill>
              </a:rPr>
              <a:t>hydrogen ion </a:t>
            </a:r>
            <a:r>
              <a:rPr dirty="0">
                <a:solidFill>
                  <a:srgbClr val="FF0000"/>
                </a:solidFill>
              </a:rPr>
              <a:t>(H</a:t>
            </a:r>
            <a:r>
              <a:rPr baseline="30000" dirty="0">
                <a:solidFill>
                  <a:srgbClr val="FF0000"/>
                </a:solidFill>
              </a:rPr>
              <a:t>+</a:t>
            </a:r>
            <a:r>
              <a:rPr dirty="0">
                <a:solidFill>
                  <a:srgbClr val="FF0000"/>
                </a:solidFill>
              </a:rPr>
              <a:t>)</a:t>
            </a:r>
          </a:p>
          <a:p>
            <a:pPr marL="914400" lvl="1" indent="-449262">
              <a:lnSpc>
                <a:spcPct val="90000"/>
              </a:lnSpc>
              <a:spcBef>
                <a:spcPts val="0"/>
              </a:spcBef>
              <a:buFont typeface="Times New Roman"/>
              <a:defRPr sz="2800"/>
            </a:pPr>
            <a:r>
              <a:rPr dirty="0">
                <a:solidFill>
                  <a:srgbClr val="FF0000"/>
                </a:solidFill>
              </a:rPr>
              <a:t>The molecule with the extra proton is now a </a:t>
            </a:r>
            <a:r>
              <a:rPr b="1" dirty="0">
                <a:solidFill>
                  <a:srgbClr val="FF0000"/>
                </a:solidFill>
              </a:rPr>
              <a:t>hydronium ion </a:t>
            </a:r>
            <a:r>
              <a:rPr dirty="0">
                <a:solidFill>
                  <a:srgbClr val="FF0000"/>
                </a:solidFill>
              </a:rPr>
              <a:t>(H</a:t>
            </a:r>
            <a:r>
              <a:rPr baseline="-25000" dirty="0">
                <a:solidFill>
                  <a:srgbClr val="FF0000"/>
                </a:solidFill>
              </a:rPr>
              <a:t>3</a:t>
            </a:r>
            <a:r>
              <a:rPr dirty="0">
                <a:solidFill>
                  <a:srgbClr val="FF0000"/>
                </a:solidFill>
              </a:rPr>
              <a:t>O</a:t>
            </a:r>
            <a:r>
              <a:rPr baseline="30000" dirty="0">
                <a:solidFill>
                  <a:srgbClr val="FF0000"/>
                </a:solidFill>
              </a:rPr>
              <a:t>+</a:t>
            </a:r>
            <a:r>
              <a:rPr dirty="0">
                <a:solidFill>
                  <a:srgbClr val="FF0000"/>
                </a:solidFill>
              </a:rPr>
              <a:t>), though it is often represented as H</a:t>
            </a:r>
            <a:r>
              <a:rPr baseline="30000" dirty="0">
                <a:solidFill>
                  <a:srgbClr val="FF0000"/>
                </a:solidFill>
              </a:rPr>
              <a:t>+</a:t>
            </a:r>
          </a:p>
          <a:p>
            <a:pPr marL="914400" lvl="1" indent="-449262">
              <a:lnSpc>
                <a:spcPct val="90000"/>
              </a:lnSpc>
              <a:spcBef>
                <a:spcPts val="0"/>
              </a:spcBef>
              <a:buFont typeface="Times New Roman"/>
              <a:defRPr sz="2800"/>
            </a:pPr>
            <a:r>
              <a:rPr dirty="0">
                <a:solidFill>
                  <a:srgbClr val="FF0000"/>
                </a:solidFill>
              </a:rPr>
              <a:t>The molecule that lost the proton is now a </a:t>
            </a:r>
            <a:r>
              <a:rPr b="1" dirty="0">
                <a:solidFill>
                  <a:srgbClr val="FF0000"/>
                </a:solidFill>
              </a:rPr>
              <a:t>hydroxide ion </a:t>
            </a:r>
            <a:r>
              <a:rPr dirty="0">
                <a:solidFill>
                  <a:srgbClr val="FF0000"/>
                </a:solidFill>
              </a:rPr>
              <a:t>(OH</a:t>
            </a:r>
            <a:r>
              <a:rPr baseline="30000" dirty="0">
                <a:solidFill>
                  <a:srgbClr val="FF0000"/>
                </a:solidFill>
              </a:rPr>
              <a:t>–</a:t>
            </a:r>
            <a:r>
              <a:rPr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6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03_UN02InText-U.jpeg" descr="03_UN02InText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687" y="2078037"/>
            <a:ext cx="8555038" cy="2700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ig. 3-UN2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3-UN2</a:t>
            </a:r>
          </a:p>
        </p:txBody>
      </p:sp>
      <p:sp>
        <p:nvSpPr>
          <p:cNvPr id="315" name="Hydronium…"/>
          <p:cNvSpPr txBox="1"/>
          <p:nvPr/>
        </p:nvSpPr>
        <p:spPr>
          <a:xfrm>
            <a:off x="4936225" y="3898900"/>
            <a:ext cx="1776625" cy="750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500" b="1"/>
            </a:pPr>
            <a:r>
              <a:t>Hydronium</a:t>
            </a:r>
          </a:p>
          <a:p>
            <a:pPr algn="ctr">
              <a:lnSpc>
                <a:spcPct val="90000"/>
              </a:lnSpc>
              <a:defRPr sz="2500" b="1"/>
            </a:pPr>
            <a:r>
              <a:t>ion (H</a:t>
            </a:r>
            <a:r>
              <a:rPr baseline="-25000"/>
              <a:t>3</a:t>
            </a:r>
            <a:r>
              <a:t>O</a:t>
            </a:r>
            <a:r>
              <a:rPr baseline="30000"/>
              <a:t>+</a:t>
            </a:r>
            <a:r>
              <a:t>)</a:t>
            </a:r>
          </a:p>
        </p:txBody>
      </p:sp>
      <p:sp>
        <p:nvSpPr>
          <p:cNvPr id="316" name="Hydroxide…"/>
          <p:cNvSpPr txBox="1"/>
          <p:nvPr/>
        </p:nvSpPr>
        <p:spPr>
          <a:xfrm>
            <a:off x="7220272" y="3886200"/>
            <a:ext cx="1653531" cy="690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500" b="1"/>
            </a:pPr>
            <a:r>
              <a:t>Hydroxide</a:t>
            </a:r>
          </a:p>
          <a:p>
            <a:pPr algn="ctr">
              <a:lnSpc>
                <a:spcPct val="90000"/>
              </a:lnSpc>
              <a:defRPr sz="2500" b="1"/>
            </a:pPr>
            <a:r>
              <a:t>ion (OH</a:t>
            </a:r>
            <a:r>
              <a:rPr baseline="30000"/>
              <a:t>–</a:t>
            </a:r>
            <a:r>
              <a:t>)</a:t>
            </a:r>
          </a:p>
        </p:txBody>
      </p:sp>
      <p:sp>
        <p:nvSpPr>
          <p:cNvPr id="317" name="2H2O"/>
          <p:cNvSpPr txBox="1"/>
          <p:nvPr/>
        </p:nvSpPr>
        <p:spPr>
          <a:xfrm>
            <a:off x="1464163" y="3797300"/>
            <a:ext cx="783249" cy="41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500" b="1"/>
            </a:pPr>
            <a:r>
              <a:t>2H</a:t>
            </a:r>
            <a:r>
              <a:rPr baseline="-25000"/>
              <a:t>2</a:t>
            </a:r>
            <a:r>
              <a:t>O</a:t>
            </a:r>
          </a:p>
        </p:txBody>
      </p:sp>
      <p:sp>
        <p:nvSpPr>
          <p:cNvPr id="318" name="H"/>
          <p:cNvSpPr txBox="1"/>
          <p:nvPr/>
        </p:nvSpPr>
        <p:spPr>
          <a:xfrm>
            <a:off x="503950" y="2374900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19" name="H"/>
          <p:cNvSpPr txBox="1"/>
          <p:nvPr/>
        </p:nvSpPr>
        <p:spPr>
          <a:xfrm>
            <a:off x="488075" y="3276600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20" name="H"/>
          <p:cNvSpPr txBox="1"/>
          <p:nvPr/>
        </p:nvSpPr>
        <p:spPr>
          <a:xfrm>
            <a:off x="2193050" y="2857500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21" name="H"/>
          <p:cNvSpPr txBox="1"/>
          <p:nvPr/>
        </p:nvSpPr>
        <p:spPr>
          <a:xfrm>
            <a:off x="2904250" y="3314700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22" name="H"/>
          <p:cNvSpPr txBox="1"/>
          <p:nvPr/>
        </p:nvSpPr>
        <p:spPr>
          <a:xfrm>
            <a:off x="5425200" y="2514600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23" name="H"/>
          <p:cNvSpPr txBox="1"/>
          <p:nvPr/>
        </p:nvSpPr>
        <p:spPr>
          <a:xfrm>
            <a:off x="5520450" y="3213100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24" name="H"/>
          <p:cNvSpPr txBox="1"/>
          <p:nvPr/>
        </p:nvSpPr>
        <p:spPr>
          <a:xfrm>
            <a:off x="6149100" y="2781300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25" name="H"/>
          <p:cNvSpPr txBox="1"/>
          <p:nvPr/>
        </p:nvSpPr>
        <p:spPr>
          <a:xfrm>
            <a:off x="8190625" y="3286125"/>
            <a:ext cx="214475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H</a:t>
            </a:r>
          </a:p>
        </p:txBody>
      </p:sp>
      <p:sp>
        <p:nvSpPr>
          <p:cNvPr id="326" name="O"/>
          <p:cNvSpPr txBox="1"/>
          <p:nvPr/>
        </p:nvSpPr>
        <p:spPr>
          <a:xfrm>
            <a:off x="7865349" y="2790825"/>
            <a:ext cx="23002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O</a:t>
            </a:r>
          </a:p>
        </p:txBody>
      </p:sp>
      <p:sp>
        <p:nvSpPr>
          <p:cNvPr id="327" name="O"/>
          <p:cNvSpPr txBox="1"/>
          <p:nvPr/>
        </p:nvSpPr>
        <p:spPr>
          <a:xfrm>
            <a:off x="5677774" y="2794000"/>
            <a:ext cx="23002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O</a:t>
            </a:r>
          </a:p>
        </p:txBody>
      </p:sp>
      <p:sp>
        <p:nvSpPr>
          <p:cNvPr id="328" name="O"/>
          <p:cNvSpPr txBox="1"/>
          <p:nvPr/>
        </p:nvSpPr>
        <p:spPr>
          <a:xfrm>
            <a:off x="2782174" y="2819400"/>
            <a:ext cx="23002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O</a:t>
            </a:r>
          </a:p>
        </p:txBody>
      </p:sp>
      <p:sp>
        <p:nvSpPr>
          <p:cNvPr id="329" name="O"/>
          <p:cNvSpPr txBox="1"/>
          <p:nvPr/>
        </p:nvSpPr>
        <p:spPr>
          <a:xfrm>
            <a:off x="851774" y="2832100"/>
            <a:ext cx="230027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O</a:t>
            </a:r>
          </a:p>
        </p:txBody>
      </p:sp>
      <p:sp>
        <p:nvSpPr>
          <p:cNvPr id="2" name="Rectangle 1"/>
          <p:cNvSpPr/>
          <p:nvPr/>
        </p:nvSpPr>
        <p:spPr>
          <a:xfrm>
            <a:off x="1958454" y="4902941"/>
            <a:ext cx="5807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 pure water, the amount of these ions are equal and water is neutral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ig. 3-1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3-1</a:t>
            </a:r>
          </a:p>
        </p:txBody>
      </p:sp>
      <p:pic>
        <p:nvPicPr>
          <p:cNvPr id="48" name="03_01Earth-L.jpeg" descr="03_01Earth-L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775" y="492125"/>
            <a:ext cx="7664450" cy="5872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Sometimes a water molecule will disassociate into ions: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799"/>
            <a:ext cx="5867400" cy="253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85498" y="51462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**In </a:t>
            </a:r>
            <a:r>
              <a:rPr lang="en-US" dirty="0">
                <a:solidFill>
                  <a:schemeClr val="tx1"/>
                </a:solidFill>
              </a:rPr>
              <a:t>pure water, the amount of these ions are equal and </a:t>
            </a:r>
            <a:r>
              <a:rPr lang="en-US" dirty="0" smtClean="0">
                <a:solidFill>
                  <a:schemeClr val="tx1"/>
                </a:solidFill>
              </a:rPr>
              <a:t>so pure water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neutral.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7614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hough statistically rare, the dissociation of water molecules has a great effect on organisms…"/>
          <p:cNvSpPr txBox="1">
            <a:spLocks noGrp="1"/>
          </p:cNvSpPr>
          <p:nvPr>
            <p:ph type="body" sz="half" idx="1"/>
          </p:nvPr>
        </p:nvSpPr>
        <p:spPr>
          <a:xfrm>
            <a:off x="228600" y="1193799"/>
            <a:ext cx="8534400" cy="40059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Water is in a state of dynamic equilibrium in which water molecules dissociate at the same rate at which they are being reformed</a:t>
            </a:r>
          </a:p>
          <a:p>
            <a:r>
              <a:rPr dirty="0" smtClean="0"/>
              <a:t>Though </a:t>
            </a:r>
            <a:r>
              <a:rPr dirty="0"/>
              <a:t>statistically rare, the dissociation of water molecules has a great effect on organisms</a:t>
            </a:r>
          </a:p>
          <a:p>
            <a:r>
              <a:rPr dirty="0"/>
              <a:t>Changes in concentrations of H</a:t>
            </a:r>
            <a:r>
              <a:rPr baseline="30000" dirty="0"/>
              <a:t>+</a:t>
            </a:r>
            <a:r>
              <a:rPr dirty="0"/>
              <a:t> and OH</a:t>
            </a:r>
            <a:r>
              <a:rPr baseline="30000" dirty="0"/>
              <a:t>–</a:t>
            </a:r>
            <a:r>
              <a:rPr dirty="0"/>
              <a:t> can drastically affect the chemistry of a cell</a:t>
            </a:r>
          </a:p>
        </p:txBody>
      </p:sp>
      <p:sp>
        <p:nvSpPr>
          <p:cNvPr id="33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Effects of Changes in pH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Effects of Changes in pH</a:t>
            </a:r>
          </a:p>
        </p:txBody>
      </p:sp>
      <p:sp>
        <p:nvSpPr>
          <p:cNvPr id="337" name="Concentrations of H+ and OH– are equal in pure water…"/>
          <p:cNvSpPr txBox="1">
            <a:spLocks noGrp="1"/>
          </p:cNvSpPr>
          <p:nvPr>
            <p:ph type="body" idx="1"/>
          </p:nvPr>
        </p:nvSpPr>
        <p:spPr>
          <a:xfrm>
            <a:off x="228600" y="1200150"/>
            <a:ext cx="8534400" cy="398145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Concentrations of H</a:t>
            </a:r>
            <a:r>
              <a:rPr baseline="30000" dirty="0">
                <a:solidFill>
                  <a:srgbClr val="FF0000"/>
                </a:solidFill>
              </a:rPr>
              <a:t>+</a:t>
            </a:r>
            <a:r>
              <a:rPr dirty="0">
                <a:solidFill>
                  <a:srgbClr val="FF0000"/>
                </a:solidFill>
              </a:rPr>
              <a:t> and OH</a:t>
            </a:r>
            <a:r>
              <a:rPr baseline="30000" dirty="0">
                <a:solidFill>
                  <a:srgbClr val="FF0000"/>
                </a:solidFill>
              </a:rPr>
              <a:t>–</a:t>
            </a:r>
            <a:r>
              <a:rPr dirty="0">
                <a:solidFill>
                  <a:srgbClr val="FF0000"/>
                </a:solidFill>
              </a:rPr>
              <a:t> are equal in pure water</a:t>
            </a:r>
          </a:p>
          <a:p>
            <a:r>
              <a:rPr dirty="0">
                <a:solidFill>
                  <a:srgbClr val="FF0000"/>
                </a:solidFill>
              </a:rPr>
              <a:t>Adding certain solutes, called acids and bases, modifies the concentrations of H</a:t>
            </a:r>
            <a:r>
              <a:rPr baseline="30000" dirty="0">
                <a:solidFill>
                  <a:srgbClr val="FF0000"/>
                </a:solidFill>
              </a:rPr>
              <a:t>+</a:t>
            </a:r>
            <a:r>
              <a:rPr dirty="0">
                <a:solidFill>
                  <a:srgbClr val="FF0000"/>
                </a:solidFill>
              </a:rPr>
              <a:t> and OH</a:t>
            </a:r>
            <a:r>
              <a:rPr baseline="30000" dirty="0">
                <a:solidFill>
                  <a:srgbClr val="FF0000"/>
                </a:solidFill>
              </a:rPr>
              <a:t>–</a:t>
            </a:r>
            <a:r>
              <a:rPr dirty="0">
                <a:solidFill>
                  <a:srgbClr val="FF0000"/>
                </a:solidFill>
              </a:rPr>
              <a:t> </a:t>
            </a:r>
          </a:p>
          <a:p>
            <a:r>
              <a:rPr dirty="0">
                <a:solidFill>
                  <a:srgbClr val="FF0000"/>
                </a:solidFill>
              </a:rPr>
              <a:t>Biologists use something called the pH scale to describe whether a solution is acidic or basic (the opposite of acidic)</a:t>
            </a:r>
          </a:p>
        </p:txBody>
      </p:sp>
      <p:sp>
        <p:nvSpPr>
          <p:cNvPr id="33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Acids and Bases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Acids and Bases</a:t>
            </a:r>
          </a:p>
        </p:txBody>
      </p:sp>
      <p:sp>
        <p:nvSpPr>
          <p:cNvPr id="343" name="An acid is any substance that increases the H+ concentration of a solution…"/>
          <p:cNvSpPr txBox="1">
            <a:spLocks noGrp="1"/>
          </p:cNvSpPr>
          <p:nvPr>
            <p:ph type="body" sz="half" idx="1"/>
          </p:nvPr>
        </p:nvSpPr>
        <p:spPr>
          <a:xfrm>
            <a:off x="228600" y="1193800"/>
            <a:ext cx="8534400" cy="23114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An </a:t>
            </a:r>
            <a:r>
              <a:rPr b="1" dirty="0">
                <a:solidFill>
                  <a:srgbClr val="FF0000"/>
                </a:solidFill>
              </a:rPr>
              <a:t>acid </a:t>
            </a:r>
            <a:r>
              <a:rPr dirty="0">
                <a:solidFill>
                  <a:srgbClr val="FF0000"/>
                </a:solidFill>
              </a:rPr>
              <a:t>is any substance that increases the H</a:t>
            </a:r>
            <a:r>
              <a:rPr baseline="30000" dirty="0">
                <a:solidFill>
                  <a:srgbClr val="FF0000"/>
                </a:solidFill>
              </a:rPr>
              <a:t>+</a:t>
            </a:r>
            <a:r>
              <a:rPr dirty="0">
                <a:solidFill>
                  <a:srgbClr val="FF0000"/>
                </a:solidFill>
              </a:rPr>
              <a:t> concentration of a solution</a:t>
            </a:r>
          </a:p>
          <a:p>
            <a:r>
              <a:rPr dirty="0">
                <a:solidFill>
                  <a:srgbClr val="FF0000"/>
                </a:solidFill>
              </a:rPr>
              <a:t>A </a:t>
            </a:r>
            <a:r>
              <a:rPr b="1" dirty="0">
                <a:solidFill>
                  <a:srgbClr val="FF0000"/>
                </a:solidFill>
              </a:rPr>
              <a:t>base </a:t>
            </a:r>
            <a:r>
              <a:rPr dirty="0">
                <a:solidFill>
                  <a:srgbClr val="FF0000"/>
                </a:solidFill>
              </a:rPr>
              <a:t>is any substance that reduces the H</a:t>
            </a:r>
            <a:r>
              <a:rPr baseline="30000" dirty="0">
                <a:solidFill>
                  <a:srgbClr val="FF0000"/>
                </a:solidFill>
              </a:rPr>
              <a:t>+</a:t>
            </a:r>
            <a:r>
              <a:rPr dirty="0">
                <a:solidFill>
                  <a:srgbClr val="FF0000"/>
                </a:solidFill>
              </a:rPr>
              <a:t> concentration of a solution</a:t>
            </a:r>
          </a:p>
        </p:txBody>
      </p:sp>
      <p:sp>
        <p:nvSpPr>
          <p:cNvPr id="344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6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he pH Scale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The pH Scale</a:t>
            </a:r>
          </a:p>
        </p:txBody>
      </p:sp>
      <p:sp>
        <p:nvSpPr>
          <p:cNvPr id="349" name="In any aqueous solution at 25°C the product of H+ and OH– is constant and can be written as                                                              [H+][OH–] = 10–14…"/>
          <p:cNvSpPr txBox="1">
            <a:spLocks noGrp="1"/>
          </p:cNvSpPr>
          <p:nvPr>
            <p:ph type="body" idx="1"/>
          </p:nvPr>
        </p:nvSpPr>
        <p:spPr>
          <a:xfrm>
            <a:off x="228600" y="1219199"/>
            <a:ext cx="8534400" cy="5143502"/>
          </a:xfrm>
          <a:prstGeom prst="rect">
            <a:avLst/>
          </a:prstGeom>
        </p:spPr>
        <p:txBody>
          <a:bodyPr/>
          <a:lstStyle/>
          <a:p>
            <a:r>
              <a:t>In any aqueous solution at 25°C the product of H</a:t>
            </a:r>
            <a:r>
              <a:rPr baseline="30000"/>
              <a:t>+ </a:t>
            </a:r>
            <a:r>
              <a:t>and OH</a:t>
            </a:r>
            <a:r>
              <a:rPr baseline="30000"/>
              <a:t>–</a:t>
            </a:r>
            <a:r>
              <a:t> is constant and can be written as                                                            		[H</a:t>
            </a:r>
            <a:r>
              <a:rPr baseline="30000"/>
              <a:t>+</a:t>
            </a:r>
            <a:r>
              <a:t>][OH</a:t>
            </a:r>
            <a:r>
              <a:rPr baseline="30000"/>
              <a:t>–</a:t>
            </a:r>
            <a:r>
              <a:t>] = 10</a:t>
            </a:r>
            <a:r>
              <a:rPr baseline="30000"/>
              <a:t>–14</a:t>
            </a:r>
          </a:p>
          <a:p>
            <a:r>
              <a:t>The </a:t>
            </a:r>
            <a:r>
              <a:rPr b="1"/>
              <a:t>pH</a:t>
            </a:r>
            <a:r>
              <a:t> of a solution is defined by the negative logarithm of H</a:t>
            </a:r>
            <a:r>
              <a:rPr baseline="30000"/>
              <a:t>+ </a:t>
            </a:r>
            <a:r>
              <a:t>concentration, written as             			pH = –log [H</a:t>
            </a:r>
            <a:r>
              <a:rPr baseline="30000"/>
              <a:t>+</a:t>
            </a:r>
            <a:r>
              <a:t>]</a:t>
            </a:r>
          </a:p>
          <a:p>
            <a:r>
              <a:t>For a neutral aqueous solution                                             		[H</a:t>
            </a:r>
            <a:r>
              <a:rPr baseline="30000"/>
              <a:t>+</a:t>
            </a:r>
            <a:r>
              <a:t>] is 10</a:t>
            </a:r>
            <a:r>
              <a:rPr baseline="30000"/>
              <a:t>–7</a:t>
            </a:r>
            <a:r>
              <a:t> = –(–7) = 7 </a:t>
            </a:r>
          </a:p>
        </p:txBody>
      </p:sp>
      <p:sp>
        <p:nvSpPr>
          <p:cNvPr id="350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that mean to you???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One jump on the pH scale is a jump of a power of 10!</a:t>
            </a:r>
          </a:p>
          <a:p>
            <a:r>
              <a:rPr lang="en-US" dirty="0" smtClean="0"/>
              <a:t>Ex……If pH goes from 6 to 4, it is 100x more acidic! (NOT 2 x more acidic).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40880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Acidic solutions have pH values less than 7…"/>
          <p:cNvSpPr txBox="1">
            <a:spLocks noGrp="1"/>
          </p:cNvSpPr>
          <p:nvPr>
            <p:ph type="body" sz="half" idx="1"/>
          </p:nvPr>
        </p:nvSpPr>
        <p:spPr>
          <a:xfrm>
            <a:off x="228600" y="1212850"/>
            <a:ext cx="8534400" cy="260985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Acidic solutions have pH values less than 7</a:t>
            </a:r>
          </a:p>
          <a:p>
            <a:r>
              <a:rPr dirty="0">
                <a:solidFill>
                  <a:srgbClr val="FF0000"/>
                </a:solidFill>
              </a:rPr>
              <a:t>Basic solutions have pH values greater than 7</a:t>
            </a:r>
          </a:p>
          <a:p>
            <a:r>
              <a:rPr dirty="0">
                <a:solidFill>
                  <a:srgbClr val="FF0000"/>
                </a:solidFill>
              </a:rPr>
              <a:t>Most biological fluids have pH values in the range of 6 to 8</a:t>
            </a:r>
          </a:p>
        </p:txBody>
      </p:sp>
      <p:sp>
        <p:nvSpPr>
          <p:cNvPr id="355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6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7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03_UN05Summary-U.jpeg" descr="03_UN05Summary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7137" y="139700"/>
            <a:ext cx="6688138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Fig. 3-UN5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3-UN5</a:t>
            </a:r>
          </a:p>
        </p:txBody>
      </p:sp>
      <p:sp>
        <p:nvSpPr>
          <p:cNvPr id="571" name="Bases donate OH–…"/>
          <p:cNvSpPr txBox="1"/>
          <p:nvPr/>
        </p:nvSpPr>
        <p:spPr>
          <a:xfrm>
            <a:off x="4752975" y="4337050"/>
            <a:ext cx="3206643" cy="1185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800" b="1"/>
            </a:pPr>
            <a:r>
              <a:t>Bases donate OH</a:t>
            </a:r>
            <a:r>
              <a:rPr sz="3200" baseline="30000"/>
              <a:t>–</a:t>
            </a:r>
          </a:p>
          <a:p>
            <a:pPr>
              <a:lnSpc>
                <a:spcPct val="90000"/>
              </a:lnSpc>
              <a:defRPr sz="2800" b="1"/>
            </a:pPr>
            <a:r>
              <a:t>or accept H</a:t>
            </a:r>
            <a:r>
              <a:rPr baseline="30000"/>
              <a:t>+</a:t>
            </a:r>
            <a:r>
              <a:t> in</a:t>
            </a:r>
          </a:p>
          <a:p>
            <a:pPr>
              <a:lnSpc>
                <a:spcPct val="90000"/>
              </a:lnSpc>
              <a:defRPr sz="2800" b="1"/>
            </a:pPr>
            <a:r>
              <a:t>aqueous solutions</a:t>
            </a:r>
          </a:p>
        </p:txBody>
      </p:sp>
      <p:sp>
        <p:nvSpPr>
          <p:cNvPr id="572" name="Acids donate H+ in…"/>
          <p:cNvSpPr txBox="1"/>
          <p:nvPr/>
        </p:nvSpPr>
        <p:spPr>
          <a:xfrm>
            <a:off x="4752975" y="1390650"/>
            <a:ext cx="3253094" cy="76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800" b="1"/>
            </a:pPr>
            <a:r>
              <a:t>Acids donate H</a:t>
            </a:r>
            <a:r>
              <a:rPr baseline="30000"/>
              <a:t>+</a:t>
            </a:r>
            <a:r>
              <a:t> in</a:t>
            </a:r>
          </a:p>
          <a:p>
            <a:pPr>
              <a:lnSpc>
                <a:spcPct val="90000"/>
              </a:lnSpc>
              <a:defRPr sz="2800" b="1"/>
            </a:pPr>
            <a:r>
              <a:t>aqueous solutions</a:t>
            </a:r>
          </a:p>
        </p:txBody>
      </p:sp>
      <p:sp>
        <p:nvSpPr>
          <p:cNvPr id="573" name="Acidic…"/>
          <p:cNvSpPr txBox="1"/>
          <p:nvPr/>
        </p:nvSpPr>
        <p:spPr>
          <a:xfrm>
            <a:off x="1751372" y="650875"/>
            <a:ext cx="1970956" cy="823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800" b="1"/>
            </a:pPr>
            <a:r>
              <a:t>Acidic</a:t>
            </a:r>
          </a:p>
          <a:p>
            <a:pPr algn="ctr">
              <a:lnSpc>
                <a:spcPct val="90000"/>
              </a:lnSpc>
              <a:defRPr sz="2800" b="1"/>
            </a:pPr>
            <a:r>
              <a:t>[H</a:t>
            </a:r>
            <a:r>
              <a:rPr baseline="30000"/>
              <a:t>+</a:t>
            </a:r>
            <a:r>
              <a:t>] &gt; [OH</a:t>
            </a:r>
            <a:r>
              <a:rPr sz="3200" baseline="30000"/>
              <a:t>–</a:t>
            </a:r>
            <a:r>
              <a:t>]</a:t>
            </a:r>
          </a:p>
        </p:txBody>
      </p:sp>
      <p:sp>
        <p:nvSpPr>
          <p:cNvPr id="574" name="Neutral…"/>
          <p:cNvSpPr txBox="1"/>
          <p:nvPr/>
        </p:nvSpPr>
        <p:spPr>
          <a:xfrm>
            <a:off x="1786297" y="2838450"/>
            <a:ext cx="1970956" cy="823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800" b="1"/>
            </a:pPr>
            <a:r>
              <a:t>Neutral</a:t>
            </a:r>
          </a:p>
          <a:p>
            <a:pPr algn="ctr">
              <a:lnSpc>
                <a:spcPct val="90000"/>
              </a:lnSpc>
              <a:defRPr sz="2800" b="1"/>
            </a:pPr>
            <a:r>
              <a:t>[H</a:t>
            </a:r>
            <a:r>
              <a:rPr baseline="30000"/>
              <a:t>+</a:t>
            </a:r>
            <a:r>
              <a:t>] = [OH</a:t>
            </a:r>
            <a:r>
              <a:rPr sz="3200" baseline="30000"/>
              <a:t>–</a:t>
            </a:r>
            <a:r>
              <a:t>]</a:t>
            </a:r>
          </a:p>
        </p:txBody>
      </p:sp>
      <p:sp>
        <p:nvSpPr>
          <p:cNvPr id="575" name="Basic…"/>
          <p:cNvSpPr txBox="1"/>
          <p:nvPr/>
        </p:nvSpPr>
        <p:spPr>
          <a:xfrm>
            <a:off x="1827572" y="5137150"/>
            <a:ext cx="1970956" cy="823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2800" b="1"/>
            </a:pPr>
            <a:r>
              <a:t>Basic</a:t>
            </a:r>
          </a:p>
          <a:p>
            <a:pPr algn="ctr">
              <a:lnSpc>
                <a:spcPct val="90000"/>
              </a:lnSpc>
              <a:defRPr sz="2800" b="1"/>
            </a:pPr>
            <a:r>
              <a:t>[H</a:t>
            </a:r>
            <a:r>
              <a:rPr baseline="30000"/>
              <a:t>+</a:t>
            </a:r>
            <a:r>
              <a:t>] &lt; [OH</a:t>
            </a:r>
            <a:r>
              <a:rPr sz="3200" baseline="30000"/>
              <a:t>–</a:t>
            </a:r>
            <a:r>
              <a:t>]</a:t>
            </a:r>
          </a:p>
        </p:txBody>
      </p:sp>
      <p:sp>
        <p:nvSpPr>
          <p:cNvPr id="576" name="14"/>
          <p:cNvSpPr txBox="1"/>
          <p:nvPr/>
        </p:nvSpPr>
        <p:spPr>
          <a:xfrm>
            <a:off x="4742532" y="6216650"/>
            <a:ext cx="408236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800" b="1"/>
            </a:lvl1pPr>
          </a:lstStyle>
          <a:p>
            <a:r>
              <a:t>14</a:t>
            </a:r>
          </a:p>
        </p:txBody>
      </p:sp>
      <p:sp>
        <p:nvSpPr>
          <p:cNvPr id="577" name="7"/>
          <p:cNvSpPr txBox="1"/>
          <p:nvPr/>
        </p:nvSpPr>
        <p:spPr>
          <a:xfrm>
            <a:off x="4739816" y="3219450"/>
            <a:ext cx="210468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800" b="1"/>
            </a:lvl1pPr>
          </a:lstStyle>
          <a:p>
            <a:r>
              <a:t>7</a:t>
            </a:r>
          </a:p>
        </p:txBody>
      </p:sp>
      <p:sp>
        <p:nvSpPr>
          <p:cNvPr id="578" name="0"/>
          <p:cNvSpPr txBox="1"/>
          <p:nvPr/>
        </p:nvSpPr>
        <p:spPr>
          <a:xfrm>
            <a:off x="4752516" y="146050"/>
            <a:ext cx="210468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800" b="1"/>
            </a:lvl1pPr>
          </a:lstStyle>
          <a:p>
            <a:r>
              <a:t>0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03_09pHScale-U.jpeg" descr="03_09pHScale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4600" y="136525"/>
            <a:ext cx="4114800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Fig. 3-9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3-9</a:t>
            </a:r>
          </a:p>
        </p:txBody>
      </p:sp>
      <p:sp>
        <p:nvSpPr>
          <p:cNvPr id="361" name="Neutral…"/>
          <p:cNvSpPr txBox="1"/>
          <p:nvPr/>
        </p:nvSpPr>
        <p:spPr>
          <a:xfrm>
            <a:off x="2625241" y="3914775"/>
            <a:ext cx="594693" cy="28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100" b="1"/>
            </a:pPr>
            <a:r>
              <a:t>Neutral</a:t>
            </a:r>
          </a:p>
          <a:p>
            <a:pPr algn="ctr">
              <a:lnSpc>
                <a:spcPct val="90000"/>
              </a:lnSpc>
              <a:defRPr sz="1100" b="1"/>
            </a:pPr>
            <a:r>
              <a:t> solution</a:t>
            </a:r>
          </a:p>
        </p:txBody>
      </p:sp>
      <p:sp>
        <p:nvSpPr>
          <p:cNvPr id="362" name="Acidic…"/>
          <p:cNvSpPr txBox="1"/>
          <p:nvPr/>
        </p:nvSpPr>
        <p:spPr>
          <a:xfrm>
            <a:off x="2622066" y="2127250"/>
            <a:ext cx="594693" cy="28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100" b="1"/>
            </a:pPr>
            <a:r>
              <a:t>Acidic</a:t>
            </a:r>
          </a:p>
          <a:p>
            <a:pPr algn="ctr">
              <a:lnSpc>
                <a:spcPct val="90000"/>
              </a:lnSpc>
              <a:defRPr sz="1100" b="1"/>
            </a:pPr>
            <a:r>
              <a:t> solution</a:t>
            </a:r>
          </a:p>
        </p:txBody>
      </p:sp>
      <p:sp>
        <p:nvSpPr>
          <p:cNvPr id="363" name="Basic…"/>
          <p:cNvSpPr txBox="1"/>
          <p:nvPr/>
        </p:nvSpPr>
        <p:spPr>
          <a:xfrm>
            <a:off x="2625241" y="5695950"/>
            <a:ext cx="594693" cy="28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100" b="1"/>
            </a:pPr>
            <a:r>
              <a:t>Basic</a:t>
            </a:r>
          </a:p>
          <a:p>
            <a:pPr algn="ctr">
              <a:lnSpc>
                <a:spcPct val="90000"/>
              </a:lnSpc>
              <a:defRPr sz="1100" b="1"/>
            </a:pPr>
            <a:r>
              <a:t> solution</a:t>
            </a:r>
          </a:p>
        </p:txBody>
      </p:sp>
      <p:sp>
        <p:nvSpPr>
          <p:cNvPr id="364" name="OH–"/>
          <p:cNvSpPr txBox="1"/>
          <p:nvPr/>
        </p:nvSpPr>
        <p:spPr>
          <a:xfrm>
            <a:off x="2582310" y="5203825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65" name="OH–"/>
          <p:cNvSpPr txBox="1"/>
          <p:nvPr/>
        </p:nvSpPr>
        <p:spPr>
          <a:xfrm>
            <a:off x="2693435" y="4984750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66" name="OH–"/>
          <p:cNvSpPr txBox="1"/>
          <p:nvPr/>
        </p:nvSpPr>
        <p:spPr>
          <a:xfrm>
            <a:off x="2941085" y="5057775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67" name="OH–"/>
          <p:cNvSpPr txBox="1"/>
          <p:nvPr/>
        </p:nvSpPr>
        <p:spPr>
          <a:xfrm>
            <a:off x="3074435" y="5229225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68" name="OH–"/>
          <p:cNvSpPr txBox="1"/>
          <p:nvPr/>
        </p:nvSpPr>
        <p:spPr>
          <a:xfrm>
            <a:off x="3045860" y="5461000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69" name="OH–"/>
          <p:cNvSpPr txBox="1"/>
          <p:nvPr/>
        </p:nvSpPr>
        <p:spPr>
          <a:xfrm>
            <a:off x="2887110" y="5365750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70" name="OH–"/>
          <p:cNvSpPr txBox="1"/>
          <p:nvPr/>
        </p:nvSpPr>
        <p:spPr>
          <a:xfrm>
            <a:off x="2598185" y="5391150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2873375" y="5226050"/>
            <a:ext cx="139700" cy="127000"/>
            <a:chOff x="0" y="0"/>
            <a:chExt cx="139699" cy="127000"/>
          </a:xfrm>
        </p:grpSpPr>
        <p:sp>
          <p:nvSpPr>
            <p:cNvPr id="371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72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376" name="Group"/>
          <p:cNvGrpSpPr/>
          <p:nvPr/>
        </p:nvGrpSpPr>
        <p:grpSpPr>
          <a:xfrm>
            <a:off x="2781300" y="5508625"/>
            <a:ext cx="139700" cy="127000"/>
            <a:chOff x="0" y="0"/>
            <a:chExt cx="139699" cy="127000"/>
          </a:xfrm>
        </p:grpSpPr>
        <p:sp>
          <p:nvSpPr>
            <p:cNvPr id="374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75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379" name="Group"/>
          <p:cNvGrpSpPr/>
          <p:nvPr/>
        </p:nvGrpSpPr>
        <p:grpSpPr>
          <a:xfrm>
            <a:off x="2895600" y="3724275"/>
            <a:ext cx="139700" cy="127000"/>
            <a:chOff x="0" y="0"/>
            <a:chExt cx="139699" cy="127000"/>
          </a:xfrm>
        </p:grpSpPr>
        <p:sp>
          <p:nvSpPr>
            <p:cNvPr id="377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78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sp>
        <p:nvSpPr>
          <p:cNvPr id="380" name="OH–"/>
          <p:cNvSpPr txBox="1"/>
          <p:nvPr/>
        </p:nvSpPr>
        <p:spPr>
          <a:xfrm>
            <a:off x="2893460" y="3187700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grpSp>
        <p:nvGrpSpPr>
          <p:cNvPr id="383" name="Group"/>
          <p:cNvGrpSpPr/>
          <p:nvPr/>
        </p:nvGrpSpPr>
        <p:grpSpPr>
          <a:xfrm>
            <a:off x="2625725" y="3416300"/>
            <a:ext cx="139700" cy="127000"/>
            <a:chOff x="0" y="0"/>
            <a:chExt cx="139699" cy="127000"/>
          </a:xfrm>
        </p:grpSpPr>
        <p:sp>
          <p:nvSpPr>
            <p:cNvPr id="381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82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386" name="Group"/>
          <p:cNvGrpSpPr/>
          <p:nvPr/>
        </p:nvGrpSpPr>
        <p:grpSpPr>
          <a:xfrm>
            <a:off x="2860675" y="3422650"/>
            <a:ext cx="139700" cy="127000"/>
            <a:chOff x="0" y="0"/>
            <a:chExt cx="139699" cy="127000"/>
          </a:xfrm>
        </p:grpSpPr>
        <p:sp>
          <p:nvSpPr>
            <p:cNvPr id="384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85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389" name="Group"/>
          <p:cNvGrpSpPr/>
          <p:nvPr/>
        </p:nvGrpSpPr>
        <p:grpSpPr>
          <a:xfrm>
            <a:off x="2638425" y="3673475"/>
            <a:ext cx="139700" cy="127000"/>
            <a:chOff x="0" y="0"/>
            <a:chExt cx="139699" cy="127000"/>
          </a:xfrm>
        </p:grpSpPr>
        <p:sp>
          <p:nvSpPr>
            <p:cNvPr id="387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88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392" name="Group"/>
          <p:cNvGrpSpPr/>
          <p:nvPr/>
        </p:nvGrpSpPr>
        <p:grpSpPr>
          <a:xfrm>
            <a:off x="3114675" y="3629025"/>
            <a:ext cx="139700" cy="127000"/>
            <a:chOff x="0" y="0"/>
            <a:chExt cx="139699" cy="127000"/>
          </a:xfrm>
        </p:grpSpPr>
        <p:sp>
          <p:nvSpPr>
            <p:cNvPr id="390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91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sp>
        <p:nvSpPr>
          <p:cNvPr id="393" name="OH–"/>
          <p:cNvSpPr txBox="1"/>
          <p:nvPr/>
        </p:nvSpPr>
        <p:spPr>
          <a:xfrm>
            <a:off x="2680735" y="3257550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94" name="OH–"/>
          <p:cNvSpPr txBox="1"/>
          <p:nvPr/>
        </p:nvSpPr>
        <p:spPr>
          <a:xfrm>
            <a:off x="3083960" y="3400425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95" name="OH–"/>
          <p:cNvSpPr txBox="1"/>
          <p:nvPr/>
        </p:nvSpPr>
        <p:spPr>
          <a:xfrm>
            <a:off x="2925210" y="3540125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396" name="OH–"/>
          <p:cNvSpPr txBox="1"/>
          <p:nvPr/>
        </p:nvSpPr>
        <p:spPr>
          <a:xfrm>
            <a:off x="2664860" y="3552825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grpSp>
        <p:nvGrpSpPr>
          <p:cNvPr id="399" name="Group"/>
          <p:cNvGrpSpPr/>
          <p:nvPr/>
        </p:nvGrpSpPr>
        <p:grpSpPr>
          <a:xfrm>
            <a:off x="2921000" y="1930400"/>
            <a:ext cx="139700" cy="127000"/>
            <a:chOff x="0" y="0"/>
            <a:chExt cx="139699" cy="127000"/>
          </a:xfrm>
        </p:grpSpPr>
        <p:sp>
          <p:nvSpPr>
            <p:cNvPr id="397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398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sp>
        <p:nvSpPr>
          <p:cNvPr id="400" name="OH–"/>
          <p:cNvSpPr txBox="1"/>
          <p:nvPr/>
        </p:nvSpPr>
        <p:spPr>
          <a:xfrm>
            <a:off x="2629935" y="1774825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grpSp>
        <p:nvGrpSpPr>
          <p:cNvPr id="403" name="Group"/>
          <p:cNvGrpSpPr/>
          <p:nvPr/>
        </p:nvGrpSpPr>
        <p:grpSpPr>
          <a:xfrm>
            <a:off x="2717800" y="1917700"/>
            <a:ext cx="139700" cy="127000"/>
            <a:chOff x="0" y="0"/>
            <a:chExt cx="139699" cy="127000"/>
          </a:xfrm>
        </p:grpSpPr>
        <p:sp>
          <p:nvSpPr>
            <p:cNvPr id="401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02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3127375" y="1778000"/>
            <a:ext cx="139700" cy="127000"/>
            <a:chOff x="0" y="0"/>
            <a:chExt cx="139699" cy="127000"/>
          </a:xfrm>
        </p:grpSpPr>
        <p:sp>
          <p:nvSpPr>
            <p:cNvPr id="404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05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409" name="Group"/>
          <p:cNvGrpSpPr/>
          <p:nvPr/>
        </p:nvGrpSpPr>
        <p:grpSpPr>
          <a:xfrm>
            <a:off x="3098800" y="1577975"/>
            <a:ext cx="139700" cy="127000"/>
            <a:chOff x="0" y="0"/>
            <a:chExt cx="139699" cy="127000"/>
          </a:xfrm>
        </p:grpSpPr>
        <p:sp>
          <p:nvSpPr>
            <p:cNvPr id="407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08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412" name="Group"/>
          <p:cNvGrpSpPr/>
          <p:nvPr/>
        </p:nvGrpSpPr>
        <p:grpSpPr>
          <a:xfrm>
            <a:off x="2936875" y="1384300"/>
            <a:ext cx="139700" cy="127000"/>
            <a:chOff x="0" y="0"/>
            <a:chExt cx="139699" cy="127000"/>
          </a:xfrm>
        </p:grpSpPr>
        <p:sp>
          <p:nvSpPr>
            <p:cNvPr id="410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1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415" name="Group"/>
          <p:cNvGrpSpPr/>
          <p:nvPr/>
        </p:nvGrpSpPr>
        <p:grpSpPr>
          <a:xfrm>
            <a:off x="2711450" y="1460500"/>
            <a:ext cx="139700" cy="127000"/>
            <a:chOff x="0" y="0"/>
            <a:chExt cx="139699" cy="127000"/>
          </a:xfrm>
        </p:grpSpPr>
        <p:sp>
          <p:nvSpPr>
            <p:cNvPr id="413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4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418" name="Group"/>
          <p:cNvGrpSpPr/>
          <p:nvPr/>
        </p:nvGrpSpPr>
        <p:grpSpPr>
          <a:xfrm>
            <a:off x="2600325" y="1647825"/>
            <a:ext cx="139700" cy="127000"/>
            <a:chOff x="0" y="0"/>
            <a:chExt cx="139699" cy="127000"/>
          </a:xfrm>
        </p:grpSpPr>
        <p:sp>
          <p:nvSpPr>
            <p:cNvPr id="416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17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grpSp>
        <p:nvGrpSpPr>
          <p:cNvPr id="421" name="Group"/>
          <p:cNvGrpSpPr/>
          <p:nvPr/>
        </p:nvGrpSpPr>
        <p:grpSpPr>
          <a:xfrm>
            <a:off x="2917825" y="1762125"/>
            <a:ext cx="139700" cy="127000"/>
            <a:chOff x="0" y="0"/>
            <a:chExt cx="139699" cy="127000"/>
          </a:xfrm>
        </p:grpSpPr>
        <p:sp>
          <p:nvSpPr>
            <p:cNvPr id="419" name="Rectangle"/>
            <p:cNvSpPr/>
            <p:nvPr/>
          </p:nvSpPr>
          <p:spPr>
            <a:xfrm>
              <a:off x="0" y="0"/>
              <a:ext cx="139700" cy="95250"/>
            </a:xfrm>
            <a:prstGeom prst="rect">
              <a:avLst/>
            </a:prstGeom>
            <a:solidFill>
              <a:srgbClr val="C7E9F8"/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t">
              <a:noAutofit/>
            </a:bodyPr>
            <a:lstStyle/>
            <a:p>
              <a:pPr algn="ctr">
                <a:lnSpc>
                  <a:spcPct val="90000"/>
                </a:lnSpc>
                <a:defRPr sz="800" b="1"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20" name="H+"/>
            <p:cNvSpPr txBox="1"/>
            <p:nvPr/>
          </p:nvSpPr>
          <p:spPr>
            <a:xfrm>
              <a:off x="4564" y="0"/>
              <a:ext cx="130572" cy="127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800" b="1">
                  <a:solidFill>
                    <a:srgbClr val="FF0000"/>
                  </a:solidFill>
                </a:defRPr>
              </a:pPr>
              <a:r>
                <a:t>H</a:t>
              </a:r>
              <a:r>
                <a:rPr sz="900" baseline="30000"/>
                <a:t>+</a:t>
              </a:r>
            </a:p>
          </p:txBody>
        </p:sp>
      </p:grpSp>
      <p:sp>
        <p:nvSpPr>
          <p:cNvPr id="422" name="OH–"/>
          <p:cNvSpPr txBox="1"/>
          <p:nvPr/>
        </p:nvSpPr>
        <p:spPr>
          <a:xfrm>
            <a:off x="2820435" y="1619250"/>
            <a:ext cx="207480" cy="12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800" b="1"/>
            </a:pPr>
            <a:r>
              <a:t>OH</a:t>
            </a:r>
            <a:r>
              <a:rPr sz="900" baseline="30000"/>
              <a:t>–</a:t>
            </a:r>
          </a:p>
        </p:txBody>
      </p:sp>
      <p:sp>
        <p:nvSpPr>
          <p:cNvPr id="423" name="Neutral…"/>
          <p:cNvSpPr txBox="1"/>
          <p:nvPr/>
        </p:nvSpPr>
        <p:spPr>
          <a:xfrm>
            <a:off x="3680618" y="3282950"/>
            <a:ext cx="830264" cy="32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100" b="1"/>
            </a:pPr>
            <a:r>
              <a:t>Neutral</a:t>
            </a:r>
          </a:p>
          <a:p>
            <a:pPr algn="ctr">
              <a:lnSpc>
                <a:spcPct val="90000"/>
              </a:lnSpc>
              <a:defRPr sz="1100" b="1"/>
            </a:pPr>
            <a:r>
              <a:t> [H</a:t>
            </a:r>
            <a:r>
              <a:rPr baseline="30000"/>
              <a:t>+</a:t>
            </a:r>
            <a:r>
              <a:t>] </a:t>
            </a:r>
            <a:r>
              <a:rPr sz="1200"/>
              <a:t>=</a:t>
            </a:r>
            <a:r>
              <a:t> [OH</a:t>
            </a:r>
            <a:r>
              <a:rPr sz="1300" baseline="30000"/>
              <a:t>–</a:t>
            </a:r>
            <a:r>
              <a:t>]</a:t>
            </a:r>
          </a:p>
        </p:txBody>
      </p:sp>
      <p:sp>
        <p:nvSpPr>
          <p:cNvPr id="424" name="Increasingly Acidic…"/>
          <p:cNvSpPr txBox="1"/>
          <p:nvPr/>
        </p:nvSpPr>
        <p:spPr>
          <a:xfrm rot="16153066">
            <a:off x="3571878" y="1776171"/>
            <a:ext cx="1319660" cy="32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100" b="1"/>
            </a:pPr>
            <a:r>
              <a:t>Increasingly Acidic</a:t>
            </a:r>
          </a:p>
          <a:p>
            <a:pPr algn="ctr">
              <a:lnSpc>
                <a:spcPct val="90000"/>
              </a:lnSpc>
              <a:defRPr sz="1100" b="1"/>
            </a:pPr>
            <a:r>
              <a:t> [H</a:t>
            </a:r>
            <a:r>
              <a:rPr baseline="30000"/>
              <a:t>+</a:t>
            </a:r>
            <a:r>
              <a:t>] </a:t>
            </a:r>
            <a:r>
              <a:rPr sz="1200"/>
              <a:t>&gt;</a:t>
            </a:r>
            <a:r>
              <a:t> [OH</a:t>
            </a:r>
            <a:r>
              <a:rPr sz="1300" baseline="30000"/>
              <a:t>–</a:t>
            </a:r>
            <a:r>
              <a:t>] </a:t>
            </a:r>
          </a:p>
        </p:txBody>
      </p:sp>
      <p:sp>
        <p:nvSpPr>
          <p:cNvPr id="425" name="Increasingly Basic…"/>
          <p:cNvSpPr txBox="1"/>
          <p:nvPr/>
        </p:nvSpPr>
        <p:spPr>
          <a:xfrm rot="16153066">
            <a:off x="3598862" y="4805121"/>
            <a:ext cx="1278391" cy="322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100" b="1"/>
            </a:pPr>
            <a:r>
              <a:t>Increasingly Basic</a:t>
            </a:r>
          </a:p>
          <a:p>
            <a:pPr algn="ctr">
              <a:lnSpc>
                <a:spcPct val="90000"/>
              </a:lnSpc>
              <a:defRPr sz="1100" b="1"/>
            </a:pPr>
            <a:r>
              <a:t> [H</a:t>
            </a:r>
            <a:r>
              <a:rPr baseline="30000"/>
              <a:t>+</a:t>
            </a:r>
            <a:r>
              <a:t>] </a:t>
            </a:r>
            <a:r>
              <a:rPr sz="1200"/>
              <a:t>&lt;</a:t>
            </a:r>
            <a:r>
              <a:t> [OH</a:t>
            </a:r>
            <a:r>
              <a:rPr sz="1300" baseline="30000"/>
              <a:t>–</a:t>
            </a:r>
            <a:r>
              <a:t>] </a:t>
            </a:r>
          </a:p>
        </p:txBody>
      </p:sp>
      <p:sp>
        <p:nvSpPr>
          <p:cNvPr id="426" name="pH Scale"/>
          <p:cNvSpPr txBox="1"/>
          <p:nvPr/>
        </p:nvSpPr>
        <p:spPr>
          <a:xfrm>
            <a:off x="4800820" y="168275"/>
            <a:ext cx="60281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pH Scale</a:t>
            </a:r>
          </a:p>
        </p:txBody>
      </p:sp>
      <p:sp>
        <p:nvSpPr>
          <p:cNvPr id="427" name="0"/>
          <p:cNvSpPr txBox="1"/>
          <p:nvPr/>
        </p:nvSpPr>
        <p:spPr>
          <a:xfrm>
            <a:off x="5046662" y="34290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0</a:t>
            </a:r>
          </a:p>
        </p:txBody>
      </p:sp>
      <p:sp>
        <p:nvSpPr>
          <p:cNvPr id="428" name="1"/>
          <p:cNvSpPr txBox="1"/>
          <p:nvPr/>
        </p:nvSpPr>
        <p:spPr>
          <a:xfrm>
            <a:off x="5043487" y="763587"/>
            <a:ext cx="12700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1</a:t>
            </a:r>
          </a:p>
        </p:txBody>
      </p:sp>
      <p:sp>
        <p:nvSpPr>
          <p:cNvPr id="429" name="2"/>
          <p:cNvSpPr txBox="1"/>
          <p:nvPr/>
        </p:nvSpPr>
        <p:spPr>
          <a:xfrm>
            <a:off x="5043487" y="119380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2</a:t>
            </a:r>
          </a:p>
        </p:txBody>
      </p:sp>
      <p:sp>
        <p:nvSpPr>
          <p:cNvPr id="430" name="3"/>
          <p:cNvSpPr txBox="1"/>
          <p:nvPr/>
        </p:nvSpPr>
        <p:spPr>
          <a:xfrm>
            <a:off x="5046662" y="1641475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3</a:t>
            </a:r>
          </a:p>
        </p:txBody>
      </p:sp>
      <p:sp>
        <p:nvSpPr>
          <p:cNvPr id="431" name="4"/>
          <p:cNvSpPr txBox="1"/>
          <p:nvPr/>
        </p:nvSpPr>
        <p:spPr>
          <a:xfrm>
            <a:off x="5046662" y="2073275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4</a:t>
            </a:r>
          </a:p>
        </p:txBody>
      </p:sp>
      <p:sp>
        <p:nvSpPr>
          <p:cNvPr id="432" name="5"/>
          <p:cNvSpPr txBox="1"/>
          <p:nvPr/>
        </p:nvSpPr>
        <p:spPr>
          <a:xfrm>
            <a:off x="5043487" y="25082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5</a:t>
            </a:r>
          </a:p>
        </p:txBody>
      </p:sp>
      <p:sp>
        <p:nvSpPr>
          <p:cNvPr id="433" name="6"/>
          <p:cNvSpPr txBox="1"/>
          <p:nvPr/>
        </p:nvSpPr>
        <p:spPr>
          <a:xfrm>
            <a:off x="5040312" y="29400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6</a:t>
            </a:r>
          </a:p>
        </p:txBody>
      </p:sp>
      <p:sp>
        <p:nvSpPr>
          <p:cNvPr id="434" name="7"/>
          <p:cNvSpPr txBox="1"/>
          <p:nvPr/>
        </p:nvSpPr>
        <p:spPr>
          <a:xfrm>
            <a:off x="5043487" y="3371850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7</a:t>
            </a:r>
          </a:p>
        </p:txBody>
      </p:sp>
      <p:sp>
        <p:nvSpPr>
          <p:cNvPr id="435" name="8"/>
          <p:cNvSpPr txBox="1"/>
          <p:nvPr/>
        </p:nvSpPr>
        <p:spPr>
          <a:xfrm>
            <a:off x="5046662" y="3813175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8</a:t>
            </a:r>
          </a:p>
        </p:txBody>
      </p:sp>
      <p:sp>
        <p:nvSpPr>
          <p:cNvPr id="436" name="Battery acid"/>
          <p:cNvSpPr txBox="1"/>
          <p:nvPr/>
        </p:nvSpPr>
        <p:spPr>
          <a:xfrm>
            <a:off x="5207186" y="860425"/>
            <a:ext cx="812428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Battery acid</a:t>
            </a:r>
          </a:p>
        </p:txBody>
      </p:sp>
      <p:sp>
        <p:nvSpPr>
          <p:cNvPr id="437" name="Gastric juice,…"/>
          <p:cNvSpPr txBox="1"/>
          <p:nvPr/>
        </p:nvSpPr>
        <p:spPr>
          <a:xfrm>
            <a:off x="5213350" y="1111250"/>
            <a:ext cx="928936" cy="28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1100" b="1"/>
            </a:pPr>
            <a:r>
              <a:t>Gastric juice,</a:t>
            </a:r>
          </a:p>
          <a:p>
            <a:pPr>
              <a:lnSpc>
                <a:spcPct val="90000"/>
              </a:lnSpc>
              <a:defRPr sz="1100" b="1"/>
            </a:pPr>
            <a:r>
              <a:t>lemon juice</a:t>
            </a:r>
          </a:p>
        </p:txBody>
      </p:sp>
      <p:sp>
        <p:nvSpPr>
          <p:cNvPr id="438" name="Vinegar, beer,…"/>
          <p:cNvSpPr txBox="1"/>
          <p:nvPr/>
        </p:nvSpPr>
        <p:spPr>
          <a:xfrm>
            <a:off x="5216525" y="1603375"/>
            <a:ext cx="957517" cy="28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1100" b="1"/>
            </a:pPr>
            <a:r>
              <a:t>Vinegar, beer,</a:t>
            </a:r>
          </a:p>
          <a:p>
            <a:pPr>
              <a:lnSpc>
                <a:spcPct val="90000"/>
              </a:lnSpc>
              <a:defRPr sz="1100" b="1"/>
            </a:pPr>
            <a:r>
              <a:t>wine, cola</a:t>
            </a:r>
          </a:p>
        </p:txBody>
      </p:sp>
      <p:sp>
        <p:nvSpPr>
          <p:cNvPr id="439" name="Tomato juice"/>
          <p:cNvSpPr txBox="1"/>
          <p:nvPr/>
        </p:nvSpPr>
        <p:spPr>
          <a:xfrm>
            <a:off x="5216525" y="2108200"/>
            <a:ext cx="86392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Tomato juice</a:t>
            </a:r>
          </a:p>
        </p:txBody>
      </p:sp>
      <p:sp>
        <p:nvSpPr>
          <p:cNvPr id="440" name="Black coffee"/>
          <p:cNvSpPr txBox="1"/>
          <p:nvPr/>
        </p:nvSpPr>
        <p:spPr>
          <a:xfrm>
            <a:off x="5213350" y="2409825"/>
            <a:ext cx="835757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Black coffee</a:t>
            </a:r>
          </a:p>
        </p:txBody>
      </p:sp>
      <p:sp>
        <p:nvSpPr>
          <p:cNvPr id="441" name="Rainwater"/>
          <p:cNvSpPr txBox="1"/>
          <p:nvPr/>
        </p:nvSpPr>
        <p:spPr>
          <a:xfrm>
            <a:off x="5213350" y="2733675"/>
            <a:ext cx="680368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Rainwater</a:t>
            </a:r>
          </a:p>
        </p:txBody>
      </p:sp>
      <p:sp>
        <p:nvSpPr>
          <p:cNvPr id="442" name="Urine"/>
          <p:cNvSpPr txBox="1"/>
          <p:nvPr/>
        </p:nvSpPr>
        <p:spPr>
          <a:xfrm>
            <a:off x="5213350" y="2940050"/>
            <a:ext cx="369795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Urine</a:t>
            </a:r>
          </a:p>
        </p:txBody>
      </p:sp>
      <p:sp>
        <p:nvSpPr>
          <p:cNvPr id="443" name="Saliva"/>
          <p:cNvSpPr txBox="1"/>
          <p:nvPr/>
        </p:nvSpPr>
        <p:spPr>
          <a:xfrm>
            <a:off x="5216525" y="3187700"/>
            <a:ext cx="416589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Saliva</a:t>
            </a:r>
          </a:p>
        </p:txBody>
      </p:sp>
      <p:sp>
        <p:nvSpPr>
          <p:cNvPr id="444" name="Pure water"/>
          <p:cNvSpPr txBox="1"/>
          <p:nvPr/>
        </p:nvSpPr>
        <p:spPr>
          <a:xfrm>
            <a:off x="5219700" y="3375025"/>
            <a:ext cx="727026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Pure water</a:t>
            </a:r>
          </a:p>
        </p:txBody>
      </p:sp>
      <p:sp>
        <p:nvSpPr>
          <p:cNvPr id="445" name="Human blood, tears"/>
          <p:cNvSpPr txBox="1"/>
          <p:nvPr/>
        </p:nvSpPr>
        <p:spPr>
          <a:xfrm>
            <a:off x="5216525" y="3578225"/>
            <a:ext cx="1316726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Human blood, tears</a:t>
            </a:r>
          </a:p>
        </p:txBody>
      </p:sp>
      <p:sp>
        <p:nvSpPr>
          <p:cNvPr id="446" name="Seawater"/>
          <p:cNvSpPr txBox="1"/>
          <p:nvPr/>
        </p:nvSpPr>
        <p:spPr>
          <a:xfrm>
            <a:off x="5219700" y="3819525"/>
            <a:ext cx="626207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Seawater</a:t>
            </a:r>
          </a:p>
        </p:txBody>
      </p:sp>
      <p:sp>
        <p:nvSpPr>
          <p:cNvPr id="447" name="9"/>
          <p:cNvSpPr txBox="1"/>
          <p:nvPr/>
        </p:nvSpPr>
        <p:spPr>
          <a:xfrm>
            <a:off x="5049837" y="4251325"/>
            <a:ext cx="127001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9</a:t>
            </a:r>
          </a:p>
        </p:txBody>
      </p:sp>
      <p:sp>
        <p:nvSpPr>
          <p:cNvPr id="448" name="10"/>
          <p:cNvSpPr txBox="1"/>
          <p:nvPr/>
        </p:nvSpPr>
        <p:spPr>
          <a:xfrm>
            <a:off x="4989605" y="4670425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10</a:t>
            </a:r>
          </a:p>
        </p:txBody>
      </p:sp>
      <p:sp>
        <p:nvSpPr>
          <p:cNvPr id="449" name="Milk of magnesia"/>
          <p:cNvSpPr txBox="1"/>
          <p:nvPr/>
        </p:nvSpPr>
        <p:spPr>
          <a:xfrm>
            <a:off x="5219700" y="4870450"/>
            <a:ext cx="113835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Milk of magnesia</a:t>
            </a:r>
          </a:p>
        </p:txBody>
      </p:sp>
      <p:sp>
        <p:nvSpPr>
          <p:cNvPr id="450" name="Household ammonia"/>
          <p:cNvSpPr txBox="1"/>
          <p:nvPr/>
        </p:nvSpPr>
        <p:spPr>
          <a:xfrm>
            <a:off x="5219699" y="5321300"/>
            <a:ext cx="1386577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Household ammonia</a:t>
            </a:r>
          </a:p>
        </p:txBody>
      </p:sp>
      <p:sp>
        <p:nvSpPr>
          <p:cNvPr id="451" name="Household…"/>
          <p:cNvSpPr txBox="1"/>
          <p:nvPr/>
        </p:nvSpPr>
        <p:spPr>
          <a:xfrm>
            <a:off x="5219699" y="5835649"/>
            <a:ext cx="773275" cy="285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1100" b="1"/>
            </a:pPr>
            <a:r>
              <a:t>Household</a:t>
            </a:r>
          </a:p>
          <a:p>
            <a:pPr>
              <a:lnSpc>
                <a:spcPct val="90000"/>
              </a:lnSpc>
              <a:defRPr sz="1100" b="1"/>
            </a:pPr>
            <a:r>
              <a:t>bleach</a:t>
            </a:r>
          </a:p>
        </p:txBody>
      </p:sp>
      <p:sp>
        <p:nvSpPr>
          <p:cNvPr id="452" name="Oven cleaner"/>
          <p:cNvSpPr txBox="1"/>
          <p:nvPr/>
        </p:nvSpPr>
        <p:spPr>
          <a:xfrm>
            <a:off x="5219700" y="6251574"/>
            <a:ext cx="890191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100" b="1"/>
            </a:lvl1pPr>
          </a:lstStyle>
          <a:p>
            <a:r>
              <a:t>Oven cleaner</a:t>
            </a:r>
          </a:p>
        </p:txBody>
      </p:sp>
      <p:sp>
        <p:nvSpPr>
          <p:cNvPr id="453" name="11"/>
          <p:cNvSpPr txBox="1"/>
          <p:nvPr/>
        </p:nvSpPr>
        <p:spPr>
          <a:xfrm>
            <a:off x="4993459" y="5111750"/>
            <a:ext cx="160382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11</a:t>
            </a:r>
          </a:p>
        </p:txBody>
      </p:sp>
      <p:sp>
        <p:nvSpPr>
          <p:cNvPr id="454" name="12"/>
          <p:cNvSpPr txBox="1"/>
          <p:nvPr/>
        </p:nvSpPr>
        <p:spPr>
          <a:xfrm>
            <a:off x="4992780" y="55435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12</a:t>
            </a:r>
          </a:p>
        </p:txBody>
      </p:sp>
      <p:sp>
        <p:nvSpPr>
          <p:cNvPr id="455" name="13"/>
          <p:cNvSpPr txBox="1"/>
          <p:nvPr/>
        </p:nvSpPr>
        <p:spPr>
          <a:xfrm>
            <a:off x="4989605" y="5978525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13</a:t>
            </a:r>
          </a:p>
        </p:txBody>
      </p:sp>
      <p:sp>
        <p:nvSpPr>
          <p:cNvPr id="456" name="14"/>
          <p:cNvSpPr txBox="1"/>
          <p:nvPr/>
        </p:nvSpPr>
        <p:spPr>
          <a:xfrm>
            <a:off x="4986430" y="6419850"/>
            <a:ext cx="168090" cy="14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1100" b="1"/>
            </a:lvl1pPr>
          </a:lstStyle>
          <a:p>
            <a:r>
              <a:t>14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Buffers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r>
              <a:t>Buffers</a:t>
            </a:r>
          </a:p>
        </p:txBody>
      </p:sp>
      <p:sp>
        <p:nvSpPr>
          <p:cNvPr id="461" name="The internal pH of most living cells must remain close to pH 7…"/>
          <p:cNvSpPr txBox="1">
            <a:spLocks noGrp="1"/>
          </p:cNvSpPr>
          <p:nvPr>
            <p:ph type="body" idx="1"/>
          </p:nvPr>
        </p:nvSpPr>
        <p:spPr>
          <a:xfrm>
            <a:off x="228600" y="1206499"/>
            <a:ext cx="8534400" cy="49355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>
                <a:solidFill>
                  <a:srgbClr val="FF0000"/>
                </a:solidFill>
              </a:rPr>
              <a:t>The internal pH of most living cells must remain close to pH 7</a:t>
            </a:r>
          </a:p>
          <a:p>
            <a:pPr>
              <a:defRPr b="1"/>
            </a:pPr>
            <a:r>
              <a:rPr dirty="0">
                <a:solidFill>
                  <a:srgbClr val="FF0000"/>
                </a:solidFill>
              </a:rPr>
              <a:t>Buffers </a:t>
            </a:r>
            <a:r>
              <a:rPr b="0" dirty="0">
                <a:solidFill>
                  <a:srgbClr val="FF0000"/>
                </a:solidFill>
              </a:rPr>
              <a:t>are substances that minimize changes in concentrations of H</a:t>
            </a:r>
            <a:r>
              <a:rPr b="0" baseline="30000" dirty="0">
                <a:solidFill>
                  <a:srgbClr val="FF0000"/>
                </a:solidFill>
              </a:rPr>
              <a:t>+</a:t>
            </a:r>
            <a:r>
              <a:rPr b="0" dirty="0">
                <a:solidFill>
                  <a:srgbClr val="FF0000"/>
                </a:solidFill>
              </a:rPr>
              <a:t> and OH</a:t>
            </a:r>
            <a:r>
              <a:rPr b="0" baseline="30000" dirty="0">
                <a:solidFill>
                  <a:srgbClr val="FF0000"/>
                </a:solidFill>
              </a:rPr>
              <a:t>–</a:t>
            </a:r>
            <a:r>
              <a:rPr b="0" dirty="0">
                <a:solidFill>
                  <a:srgbClr val="FF0000"/>
                </a:solidFill>
              </a:rPr>
              <a:t> in a solution</a:t>
            </a:r>
          </a:p>
          <a:p>
            <a:r>
              <a:rPr dirty="0">
                <a:solidFill>
                  <a:srgbClr val="FF0000"/>
                </a:solidFill>
              </a:rPr>
              <a:t>Most buffers consist of an acid-base pair that reversibly combines with H</a:t>
            </a:r>
            <a:r>
              <a:rPr baseline="30000" dirty="0" smtClean="0">
                <a:solidFill>
                  <a:srgbClr val="FF0000"/>
                </a:solidFill>
              </a:rPr>
              <a:t>+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Bicarbonate (HCO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) is a common buffer in our body</a:t>
            </a:r>
          </a:p>
          <a:p>
            <a:r>
              <a:rPr lang="en-US" baseline="30000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baseline="30000" dirty="0" smtClean="0">
                <a:solidFill>
                  <a:srgbClr val="FF0000"/>
                </a:solidFill>
                <a:hlinkClick r:id="rId2"/>
              </a:rPr>
              <a:t>www.bing.com/videos/search?adlt=strict&amp;q=buffer+carbonate+and+bicarbonate&amp;view=detail&amp;mid=563DECB350D4A2D336B0563DECB350D4A2D336B0&amp;FORM=VIRE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endParaRPr baseline="30000" dirty="0">
              <a:solidFill>
                <a:srgbClr val="FF0000"/>
              </a:solidFill>
            </a:endParaRPr>
          </a:p>
        </p:txBody>
      </p:sp>
      <p:sp>
        <p:nvSpPr>
          <p:cNvPr id="46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4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cept 3.1: The polarity of water molecules results in hydrogen bonding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>
            <a:lvl1pPr marL="0" indent="63500"/>
          </a:lstStyle>
          <a:p>
            <a:r>
              <a:t>Concept 3.1: The polarity of water molecules results in hydrogen bonding</a:t>
            </a:r>
          </a:p>
        </p:txBody>
      </p:sp>
      <p:sp>
        <p:nvSpPr>
          <p:cNvPr id="53" name="The water molecule is a polar molecule: The opposite ends have opposite charges…"/>
          <p:cNvSpPr txBox="1">
            <a:spLocks noGrp="1"/>
          </p:cNvSpPr>
          <p:nvPr>
            <p:ph type="body" sz="half" idx="1"/>
          </p:nvPr>
        </p:nvSpPr>
        <p:spPr>
          <a:xfrm>
            <a:off x="228600" y="1193800"/>
            <a:ext cx="8534400" cy="2311400"/>
          </a:xfrm>
          <a:prstGeom prst="rect">
            <a:avLst/>
          </a:prstGeom>
        </p:spPr>
        <p:txBody>
          <a:bodyPr/>
          <a:lstStyle/>
          <a:p>
            <a:pPr>
              <a:buFont typeface="Times"/>
            </a:pPr>
            <a:r>
              <a:rPr dirty="0">
                <a:solidFill>
                  <a:srgbClr val="FF0000"/>
                </a:solidFill>
              </a:rPr>
              <a:t>The water molecule is a </a:t>
            </a:r>
            <a:r>
              <a:rPr b="1" dirty="0">
                <a:solidFill>
                  <a:srgbClr val="FF0000"/>
                </a:solidFill>
              </a:rPr>
              <a:t>polar molecule</a:t>
            </a:r>
            <a:r>
              <a:rPr dirty="0">
                <a:solidFill>
                  <a:srgbClr val="FF0000"/>
                </a:solidFill>
              </a:rPr>
              <a:t>: The opposite ends have opposite charges</a:t>
            </a:r>
          </a:p>
          <a:p>
            <a:r>
              <a:rPr dirty="0">
                <a:solidFill>
                  <a:srgbClr val="FF0000"/>
                </a:solidFill>
              </a:rPr>
              <a:t>Polarity allows water molecules to form hydrogen bonds with each other</a:t>
            </a:r>
          </a:p>
        </p:txBody>
      </p:sp>
      <p:grpSp>
        <p:nvGrpSpPr>
          <p:cNvPr id="60" name="Group"/>
          <p:cNvGrpSpPr/>
          <p:nvPr/>
        </p:nvGrpSpPr>
        <p:grpSpPr>
          <a:xfrm>
            <a:off x="3860799" y="6019799"/>
            <a:ext cx="2590802" cy="304802"/>
            <a:chOff x="0" y="0"/>
            <a:chExt cx="2590800" cy="304800"/>
          </a:xfrm>
        </p:grpSpPr>
        <p:sp>
          <p:nvSpPr>
            <p:cNvPr id="54" name="Rectangle"/>
            <p:cNvSpPr/>
            <p:nvPr/>
          </p:nvSpPr>
          <p:spPr>
            <a:xfrm>
              <a:off x="0" y="0"/>
              <a:ext cx="25908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55" name="Shape"/>
            <p:cNvSpPr/>
            <p:nvPr/>
          </p:nvSpPr>
          <p:spPr>
            <a:xfrm>
              <a:off x="0" y="-1"/>
              <a:ext cx="259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9" y="21600"/>
                  </a:lnTo>
                  <a:lnTo>
                    <a:pt x="214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56" name="Shape"/>
            <p:cNvSpPr/>
            <p:nvPr/>
          </p:nvSpPr>
          <p:spPr>
            <a:xfrm>
              <a:off x="-1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5A3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57" name="Shape"/>
            <p:cNvSpPr/>
            <p:nvPr/>
          </p:nvSpPr>
          <p:spPr>
            <a:xfrm>
              <a:off x="2571750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F3D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58" name="Shape"/>
            <p:cNvSpPr/>
            <p:nvPr/>
          </p:nvSpPr>
          <p:spPr>
            <a:xfrm>
              <a:off x="0" y="285750"/>
              <a:ext cx="2590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41" y="0"/>
                  </a:lnTo>
                  <a:lnTo>
                    <a:pt x="159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52C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</a:defRPr>
              </a:pPr>
              <a:endParaRPr/>
            </a:p>
          </p:txBody>
        </p:sp>
        <p:sp>
          <p:nvSpPr>
            <p:cNvPr id="59" name="Animation: Water Structure"/>
            <p:cNvSpPr txBox="1"/>
            <p:nvPr/>
          </p:nvSpPr>
          <p:spPr>
            <a:xfrm>
              <a:off x="90842" y="7988"/>
              <a:ext cx="2409116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Animation: Water Structure</a:t>
              </a:r>
            </a:p>
          </p:txBody>
        </p:sp>
      </p:grpSp>
      <p:pic>
        <p:nvPicPr>
          <p:cNvPr id="61" name="playbutton.png" descr="playbutton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600" y="5943600"/>
            <a:ext cx="889000" cy="4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Copyright © 2008 Pearson Education, Inc., publishing as Pearson Benjamin Cummings"/>
          <p:cNvSpPr txBox="1"/>
          <p:nvPr/>
        </p:nvSpPr>
        <p:spPr>
          <a:xfrm>
            <a:off x="2032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Threats to Water Quality on Earth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Threats to Water Quality on Earth</a:t>
            </a:r>
          </a:p>
        </p:txBody>
      </p:sp>
      <p:sp>
        <p:nvSpPr>
          <p:cNvPr id="467" name="Acid precipitation refers to rain, snow, or fog with a pH lower than 5.6…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534400" cy="56515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Acid precipitation </a:t>
            </a:r>
            <a:r>
              <a:rPr b="0"/>
              <a:t>refers to rain, snow, or fog with a pH lower than 5.6</a:t>
            </a:r>
          </a:p>
          <a:p>
            <a:r>
              <a:t>Acid precipitation is caused mainly by the mixing of different pollutants with water in the air and can fall at some distance from the source of pollutants</a:t>
            </a:r>
          </a:p>
          <a:p>
            <a:r>
              <a:t>Acid precipitation can damage life in lakes and streams</a:t>
            </a:r>
          </a:p>
          <a:p>
            <a:r>
              <a:t>Effects of acid precipitation on soil chemistry are contributing to the decline of some forests</a:t>
            </a:r>
          </a:p>
        </p:txBody>
      </p:sp>
      <p:sp>
        <p:nvSpPr>
          <p:cNvPr id="46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0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03_10AcidPrecipitation-U.jpeg" descr="03_10AcidPrecipitation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3687" y="554037"/>
            <a:ext cx="8555038" cy="5749926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Fig. 3-10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3-10</a:t>
            </a:r>
          </a:p>
        </p:txBody>
      </p:sp>
      <p:sp>
        <p:nvSpPr>
          <p:cNvPr id="474" name="More…"/>
          <p:cNvSpPr txBox="1"/>
          <p:nvPr/>
        </p:nvSpPr>
        <p:spPr>
          <a:xfrm>
            <a:off x="1454150" y="711200"/>
            <a:ext cx="804789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200" b="1"/>
            </a:pPr>
            <a:r>
              <a:t>More</a:t>
            </a:r>
          </a:p>
          <a:p>
            <a:pPr>
              <a:lnSpc>
                <a:spcPct val="90000"/>
              </a:lnSpc>
              <a:defRPr sz="2200" b="1"/>
            </a:pPr>
            <a:r>
              <a:t>acidic</a:t>
            </a:r>
          </a:p>
        </p:txBody>
      </p:sp>
      <p:sp>
        <p:nvSpPr>
          <p:cNvPr id="475" name="0"/>
          <p:cNvSpPr txBox="1"/>
          <p:nvPr/>
        </p:nvSpPr>
        <p:spPr>
          <a:xfrm>
            <a:off x="925605" y="682624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0</a:t>
            </a:r>
          </a:p>
        </p:txBody>
      </p:sp>
      <p:sp>
        <p:nvSpPr>
          <p:cNvPr id="476" name="Acid…"/>
          <p:cNvSpPr txBox="1"/>
          <p:nvPr/>
        </p:nvSpPr>
        <p:spPr>
          <a:xfrm>
            <a:off x="1457325" y="1749425"/>
            <a:ext cx="695784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200" b="1"/>
            </a:pPr>
            <a:r>
              <a:t>Acid</a:t>
            </a:r>
          </a:p>
          <a:p>
            <a:pPr>
              <a:lnSpc>
                <a:spcPct val="90000"/>
              </a:lnSpc>
              <a:defRPr sz="2200" b="1"/>
            </a:pPr>
            <a:r>
              <a:t>rain</a:t>
            </a:r>
          </a:p>
        </p:txBody>
      </p:sp>
      <p:sp>
        <p:nvSpPr>
          <p:cNvPr id="477" name="Acid…"/>
          <p:cNvSpPr txBox="1"/>
          <p:nvPr/>
        </p:nvSpPr>
        <p:spPr>
          <a:xfrm>
            <a:off x="1457325" y="1749425"/>
            <a:ext cx="695784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200" b="1"/>
            </a:pPr>
            <a:r>
              <a:t>Acid</a:t>
            </a:r>
          </a:p>
          <a:p>
            <a:pPr>
              <a:lnSpc>
                <a:spcPct val="90000"/>
              </a:lnSpc>
              <a:defRPr sz="2200" b="1"/>
            </a:pPr>
            <a:r>
              <a:t>rain</a:t>
            </a:r>
          </a:p>
        </p:txBody>
      </p:sp>
      <p:sp>
        <p:nvSpPr>
          <p:cNvPr id="478" name="Normal…"/>
          <p:cNvSpPr txBox="1"/>
          <p:nvPr/>
        </p:nvSpPr>
        <p:spPr>
          <a:xfrm>
            <a:off x="1454150" y="2657475"/>
            <a:ext cx="1052947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200" b="1"/>
            </a:pPr>
            <a:r>
              <a:t>Normal</a:t>
            </a:r>
          </a:p>
          <a:p>
            <a:pPr>
              <a:lnSpc>
                <a:spcPct val="90000"/>
              </a:lnSpc>
              <a:defRPr sz="2200" b="1"/>
            </a:pPr>
            <a:r>
              <a:t>rain</a:t>
            </a:r>
          </a:p>
        </p:txBody>
      </p:sp>
      <p:sp>
        <p:nvSpPr>
          <p:cNvPr id="479" name="More…"/>
          <p:cNvSpPr txBox="1"/>
          <p:nvPr/>
        </p:nvSpPr>
        <p:spPr>
          <a:xfrm>
            <a:off x="1457325" y="5416550"/>
            <a:ext cx="757858" cy="61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200" b="1"/>
            </a:pPr>
            <a:r>
              <a:t>More</a:t>
            </a:r>
          </a:p>
          <a:p>
            <a:pPr>
              <a:lnSpc>
                <a:spcPct val="90000"/>
              </a:lnSpc>
              <a:defRPr sz="2200" b="1"/>
            </a:pPr>
            <a:r>
              <a:t>basic</a:t>
            </a:r>
          </a:p>
        </p:txBody>
      </p:sp>
      <p:sp>
        <p:nvSpPr>
          <p:cNvPr id="480" name="1"/>
          <p:cNvSpPr txBox="1"/>
          <p:nvPr/>
        </p:nvSpPr>
        <p:spPr>
          <a:xfrm>
            <a:off x="916080" y="1038224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1</a:t>
            </a:r>
          </a:p>
        </p:txBody>
      </p:sp>
      <p:sp>
        <p:nvSpPr>
          <p:cNvPr id="481" name="2"/>
          <p:cNvSpPr txBox="1"/>
          <p:nvPr/>
        </p:nvSpPr>
        <p:spPr>
          <a:xfrm>
            <a:off x="919255" y="1393824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2</a:t>
            </a:r>
          </a:p>
        </p:txBody>
      </p:sp>
      <p:sp>
        <p:nvSpPr>
          <p:cNvPr id="482" name="3"/>
          <p:cNvSpPr txBox="1"/>
          <p:nvPr/>
        </p:nvSpPr>
        <p:spPr>
          <a:xfrm>
            <a:off x="922430" y="1774824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3</a:t>
            </a:r>
          </a:p>
        </p:txBody>
      </p:sp>
      <p:sp>
        <p:nvSpPr>
          <p:cNvPr id="483" name="4"/>
          <p:cNvSpPr txBox="1"/>
          <p:nvPr/>
        </p:nvSpPr>
        <p:spPr>
          <a:xfrm>
            <a:off x="922430" y="2127249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4</a:t>
            </a:r>
          </a:p>
        </p:txBody>
      </p:sp>
      <p:sp>
        <p:nvSpPr>
          <p:cNvPr id="484" name="5"/>
          <p:cNvSpPr txBox="1"/>
          <p:nvPr/>
        </p:nvSpPr>
        <p:spPr>
          <a:xfrm>
            <a:off x="919255" y="2498724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5</a:t>
            </a:r>
          </a:p>
        </p:txBody>
      </p:sp>
      <p:sp>
        <p:nvSpPr>
          <p:cNvPr id="485" name="6"/>
          <p:cNvSpPr txBox="1"/>
          <p:nvPr/>
        </p:nvSpPr>
        <p:spPr>
          <a:xfrm>
            <a:off x="919255" y="2863849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6</a:t>
            </a:r>
          </a:p>
        </p:txBody>
      </p:sp>
      <p:sp>
        <p:nvSpPr>
          <p:cNvPr id="486" name="7"/>
          <p:cNvSpPr txBox="1"/>
          <p:nvPr/>
        </p:nvSpPr>
        <p:spPr>
          <a:xfrm>
            <a:off x="922430" y="3225799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7</a:t>
            </a:r>
          </a:p>
        </p:txBody>
      </p:sp>
      <p:sp>
        <p:nvSpPr>
          <p:cNvPr id="487" name="8"/>
          <p:cNvSpPr txBox="1"/>
          <p:nvPr/>
        </p:nvSpPr>
        <p:spPr>
          <a:xfrm>
            <a:off x="922430" y="3590924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8</a:t>
            </a:r>
          </a:p>
        </p:txBody>
      </p:sp>
      <p:sp>
        <p:nvSpPr>
          <p:cNvPr id="488" name="9"/>
          <p:cNvSpPr txBox="1"/>
          <p:nvPr/>
        </p:nvSpPr>
        <p:spPr>
          <a:xfrm>
            <a:off x="928780" y="3952874"/>
            <a:ext cx="168090" cy="32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9</a:t>
            </a:r>
          </a:p>
        </p:txBody>
      </p:sp>
      <p:sp>
        <p:nvSpPr>
          <p:cNvPr id="489" name="10"/>
          <p:cNvSpPr txBox="1"/>
          <p:nvPr/>
        </p:nvSpPr>
        <p:spPr>
          <a:xfrm>
            <a:off x="765361" y="4273550"/>
            <a:ext cx="323478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10</a:t>
            </a:r>
          </a:p>
        </p:txBody>
      </p:sp>
      <p:sp>
        <p:nvSpPr>
          <p:cNvPr id="490" name="11"/>
          <p:cNvSpPr txBox="1"/>
          <p:nvPr/>
        </p:nvSpPr>
        <p:spPr>
          <a:xfrm>
            <a:off x="769894" y="4638675"/>
            <a:ext cx="308062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11</a:t>
            </a:r>
          </a:p>
        </p:txBody>
      </p:sp>
      <p:sp>
        <p:nvSpPr>
          <p:cNvPr id="491" name="12"/>
          <p:cNvSpPr txBox="1"/>
          <p:nvPr/>
        </p:nvSpPr>
        <p:spPr>
          <a:xfrm>
            <a:off x="765361" y="5006975"/>
            <a:ext cx="323478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12</a:t>
            </a:r>
          </a:p>
        </p:txBody>
      </p:sp>
      <p:sp>
        <p:nvSpPr>
          <p:cNvPr id="492" name="13"/>
          <p:cNvSpPr txBox="1"/>
          <p:nvPr/>
        </p:nvSpPr>
        <p:spPr>
          <a:xfrm>
            <a:off x="765361" y="5372100"/>
            <a:ext cx="323478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13</a:t>
            </a:r>
          </a:p>
        </p:txBody>
      </p:sp>
      <p:sp>
        <p:nvSpPr>
          <p:cNvPr id="493" name="14"/>
          <p:cNvSpPr txBox="1"/>
          <p:nvPr/>
        </p:nvSpPr>
        <p:spPr>
          <a:xfrm>
            <a:off x="762186" y="5746750"/>
            <a:ext cx="323478" cy="32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90000"/>
              </a:lnSpc>
              <a:defRPr sz="2200" b="1"/>
            </a:lvl1pPr>
          </a:lstStyle>
          <a:p>
            <a:r>
              <a:t>14</a:t>
            </a:r>
          </a:p>
        </p:txBody>
      </p:sp>
      <p:sp>
        <p:nvSpPr>
          <p:cNvPr id="494" name="Line"/>
          <p:cNvSpPr/>
          <p:nvPr/>
        </p:nvSpPr>
        <p:spPr>
          <a:xfrm>
            <a:off x="609600" y="2806699"/>
            <a:ext cx="803275" cy="317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5" name="Line"/>
          <p:cNvSpPr/>
          <p:nvPr/>
        </p:nvSpPr>
        <p:spPr>
          <a:xfrm>
            <a:off x="1130299" y="1393825"/>
            <a:ext cx="285752" cy="1371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Human activities such as burning fossil fuels threaten water quality…"/>
          <p:cNvSpPr txBox="1">
            <a:spLocks noGrp="1"/>
          </p:cNvSpPr>
          <p:nvPr>
            <p:ph type="body" idx="1"/>
          </p:nvPr>
        </p:nvSpPr>
        <p:spPr>
          <a:xfrm>
            <a:off x="228600" y="1169987"/>
            <a:ext cx="8610600" cy="5002213"/>
          </a:xfrm>
          <a:prstGeom prst="rect">
            <a:avLst/>
          </a:prstGeom>
        </p:spPr>
        <p:txBody>
          <a:bodyPr/>
          <a:lstStyle/>
          <a:p>
            <a:r>
              <a:t>Human activities such as burning fossil fuels threaten water quality</a:t>
            </a:r>
          </a:p>
          <a:p>
            <a:r>
              <a:t>CO</a:t>
            </a:r>
            <a:r>
              <a:rPr baseline="-25000"/>
              <a:t>2</a:t>
            </a:r>
            <a:r>
              <a:t> is released by fossil fuel combustion and contributes to:</a:t>
            </a:r>
          </a:p>
          <a:p>
            <a:pPr marL="914400" lvl="1" indent="-449262">
              <a:spcBef>
                <a:spcPts val="0"/>
              </a:spcBef>
              <a:buFont typeface="Times New Roman"/>
              <a:defRPr sz="2800"/>
            </a:pPr>
            <a:r>
              <a:t>A warming of earth called the “greenhouse” effect</a:t>
            </a:r>
          </a:p>
          <a:p>
            <a:pPr marL="914400" lvl="1" indent="-449262">
              <a:spcBef>
                <a:spcPts val="0"/>
              </a:spcBef>
              <a:buFont typeface="Times New Roman"/>
              <a:defRPr sz="2800"/>
            </a:pPr>
            <a:r>
              <a:t>Acidification of the oceans; this leads to a decrease in the ability of corals to form calcified reefs</a:t>
            </a:r>
          </a:p>
        </p:txBody>
      </p:sp>
      <p:sp>
        <p:nvSpPr>
          <p:cNvPr id="500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2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03_11-CoralReefCalcifica-U.jpeg" descr="03_11-CoralReefCalcifica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3912" y="136525"/>
            <a:ext cx="4956176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Rectangle"/>
          <p:cNvSpPr/>
          <p:nvPr/>
        </p:nvSpPr>
        <p:spPr>
          <a:xfrm>
            <a:off x="2128837" y="4030662"/>
            <a:ext cx="1333501" cy="228601"/>
          </a:xfrm>
          <a:prstGeom prst="rect">
            <a:avLst/>
          </a:prstGeom>
          <a:solidFill>
            <a:srgbClr val="FCCC6A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06" name="Rectangle"/>
          <p:cNvSpPr/>
          <p:nvPr/>
        </p:nvSpPr>
        <p:spPr>
          <a:xfrm>
            <a:off x="2184400" y="220662"/>
            <a:ext cx="1363663" cy="238126"/>
          </a:xfrm>
          <a:prstGeom prst="rect">
            <a:avLst/>
          </a:prstGeom>
          <a:solidFill>
            <a:srgbClr val="FCCC6A"/>
          </a:solidFill>
          <a:ln w="12700">
            <a:miter lim="400000"/>
          </a:ln>
        </p:spPr>
        <p:txBody>
          <a:bodyPr lIns="46037" tIns="46037" rIns="46037" bIns="46037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507" name="Fig. 3-11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3-11</a:t>
            </a:r>
          </a:p>
        </p:txBody>
      </p:sp>
      <p:sp>
        <p:nvSpPr>
          <p:cNvPr id="508" name="EXPERIMENT"/>
          <p:cNvSpPr txBox="1"/>
          <p:nvPr/>
        </p:nvSpPr>
        <p:spPr>
          <a:xfrm>
            <a:off x="2252662" y="258762"/>
            <a:ext cx="1086012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300" b="1">
                <a:solidFill>
                  <a:srgbClr val="59429E"/>
                </a:solidFill>
              </a:defRPr>
            </a:lvl1pPr>
          </a:lstStyle>
          <a:p>
            <a:r>
              <a:t>EXPERIMENT</a:t>
            </a:r>
          </a:p>
        </p:txBody>
      </p:sp>
      <p:sp>
        <p:nvSpPr>
          <p:cNvPr id="509" name="RESULTS"/>
          <p:cNvSpPr txBox="1"/>
          <p:nvPr/>
        </p:nvSpPr>
        <p:spPr>
          <a:xfrm>
            <a:off x="2189162" y="4057650"/>
            <a:ext cx="770968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300" b="1">
                <a:solidFill>
                  <a:srgbClr val="59429E"/>
                </a:solidFill>
              </a:defRPr>
            </a:lvl1pPr>
          </a:lstStyle>
          <a:p>
            <a:r>
              <a:t>RESULTS</a:t>
            </a:r>
          </a:p>
        </p:txBody>
      </p:sp>
      <p:sp>
        <p:nvSpPr>
          <p:cNvPr id="510" name="Calcification rate…"/>
          <p:cNvSpPr txBox="1"/>
          <p:nvPr/>
        </p:nvSpPr>
        <p:spPr>
          <a:xfrm rot="16193622">
            <a:off x="1789902" y="4888200"/>
            <a:ext cx="1494831" cy="59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defRPr sz="1400" b="1"/>
            </a:pPr>
            <a:r>
              <a:t>Calcification rate</a:t>
            </a:r>
          </a:p>
          <a:p>
            <a:pPr algn="ctr">
              <a:lnSpc>
                <a:spcPct val="90000"/>
              </a:lnSpc>
              <a:defRPr sz="1400" b="1"/>
            </a:pPr>
            <a:r>
              <a:t>(mmol CaCO</a:t>
            </a:r>
            <a:r>
              <a:rPr baseline="-25000"/>
              <a:t>3</a:t>
            </a:r>
          </a:p>
          <a:p>
            <a:pPr algn="ctr">
              <a:lnSpc>
                <a:spcPct val="90000"/>
              </a:lnSpc>
              <a:defRPr sz="1400" b="1"/>
            </a:pPr>
            <a:r>
              <a:t>per m</a:t>
            </a:r>
            <a:r>
              <a:rPr baseline="30000"/>
              <a:t>2</a:t>
            </a:r>
            <a:r>
              <a:t> per day)</a:t>
            </a:r>
          </a:p>
        </p:txBody>
      </p:sp>
      <p:sp>
        <p:nvSpPr>
          <p:cNvPr id="511" name="[CO32–]  (µmol/kg)"/>
          <p:cNvSpPr txBox="1"/>
          <p:nvPr/>
        </p:nvSpPr>
        <p:spPr>
          <a:xfrm>
            <a:off x="4343400" y="6229350"/>
            <a:ext cx="1488232" cy="23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1400" b="1"/>
            </a:pPr>
            <a:r>
              <a:t>[CO</a:t>
            </a:r>
            <a:r>
              <a:rPr baseline="-25000"/>
              <a:t>3</a:t>
            </a:r>
            <a:r>
              <a:rPr baseline="30000"/>
              <a:t>2–</a:t>
            </a:r>
            <a:r>
              <a:t>]  (µmol/kg)</a:t>
            </a:r>
          </a:p>
        </p:txBody>
      </p:sp>
      <p:sp>
        <p:nvSpPr>
          <p:cNvPr id="512" name="150"/>
          <p:cNvSpPr txBox="1"/>
          <p:nvPr/>
        </p:nvSpPr>
        <p:spPr>
          <a:xfrm>
            <a:off x="3067049" y="5975350"/>
            <a:ext cx="30935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150</a:t>
            </a:r>
          </a:p>
        </p:txBody>
      </p:sp>
      <p:sp>
        <p:nvSpPr>
          <p:cNvPr id="513" name="200"/>
          <p:cNvSpPr txBox="1"/>
          <p:nvPr/>
        </p:nvSpPr>
        <p:spPr>
          <a:xfrm>
            <a:off x="4222749" y="5975350"/>
            <a:ext cx="30935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200</a:t>
            </a:r>
          </a:p>
        </p:txBody>
      </p:sp>
      <p:sp>
        <p:nvSpPr>
          <p:cNvPr id="514" name="250"/>
          <p:cNvSpPr txBox="1"/>
          <p:nvPr/>
        </p:nvSpPr>
        <p:spPr>
          <a:xfrm>
            <a:off x="5397499" y="5969000"/>
            <a:ext cx="30935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250</a:t>
            </a:r>
          </a:p>
        </p:txBody>
      </p:sp>
      <p:sp>
        <p:nvSpPr>
          <p:cNvPr id="515" name="300"/>
          <p:cNvSpPr txBox="1"/>
          <p:nvPr/>
        </p:nvSpPr>
        <p:spPr>
          <a:xfrm>
            <a:off x="6572249" y="5975350"/>
            <a:ext cx="309353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300</a:t>
            </a:r>
          </a:p>
        </p:txBody>
      </p:sp>
      <p:sp>
        <p:nvSpPr>
          <p:cNvPr id="516" name="0"/>
          <p:cNvSpPr txBox="1"/>
          <p:nvPr/>
        </p:nvSpPr>
        <p:spPr>
          <a:xfrm>
            <a:off x="2997200" y="5772150"/>
            <a:ext cx="127000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0</a:t>
            </a:r>
          </a:p>
        </p:txBody>
      </p:sp>
      <p:sp>
        <p:nvSpPr>
          <p:cNvPr id="517" name="20"/>
          <p:cNvSpPr txBox="1"/>
          <p:nvPr/>
        </p:nvSpPr>
        <p:spPr>
          <a:xfrm>
            <a:off x="2901950" y="5099050"/>
            <a:ext cx="210468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20</a:t>
            </a:r>
          </a:p>
        </p:txBody>
      </p:sp>
      <p:sp>
        <p:nvSpPr>
          <p:cNvPr id="518" name="40"/>
          <p:cNvSpPr txBox="1"/>
          <p:nvPr/>
        </p:nvSpPr>
        <p:spPr>
          <a:xfrm>
            <a:off x="2895600" y="4445000"/>
            <a:ext cx="210468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40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03_UN06ECQMarsEarth-U.jpeg" descr="03_UN06ECQMarsEarth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3187" y="1746250"/>
            <a:ext cx="6396038" cy="3365500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Fig. 3-UN6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3-UN6</a:t>
            </a:r>
          </a:p>
        </p:txBody>
      </p:sp>
      <p:sp>
        <p:nvSpPr>
          <p:cNvPr id="582" name="Surface of Earth"/>
          <p:cNvSpPr txBox="1"/>
          <p:nvPr/>
        </p:nvSpPr>
        <p:spPr>
          <a:xfrm>
            <a:off x="4829175" y="4651375"/>
            <a:ext cx="2367013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Surface of Earth</a:t>
            </a:r>
          </a:p>
        </p:txBody>
      </p:sp>
      <p:sp>
        <p:nvSpPr>
          <p:cNvPr id="583" name="Surface of Mars"/>
          <p:cNvSpPr txBox="1"/>
          <p:nvPr/>
        </p:nvSpPr>
        <p:spPr>
          <a:xfrm>
            <a:off x="1412875" y="4654550"/>
            <a:ext cx="229944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b="1"/>
            </a:lvl1pPr>
          </a:lstStyle>
          <a:p>
            <a:r>
              <a:t>Surface of Mars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03_UN07AnsSQQ-U.jpeg" descr="03_UN07AnsSQQ-U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437" y="1346200"/>
            <a:ext cx="8237538" cy="4164013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Fig. 3-UN7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3-UN7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You should now be able to: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You should now be able to:</a:t>
            </a:r>
          </a:p>
        </p:txBody>
      </p:sp>
      <p:sp>
        <p:nvSpPr>
          <p:cNvPr id="589" name="List and explain the four properties of water that emerge as a result of its ability to form hydrogen bonds…"/>
          <p:cNvSpPr txBox="1">
            <a:spLocks noGrp="1"/>
          </p:cNvSpPr>
          <p:nvPr>
            <p:ph type="body" idx="1"/>
          </p:nvPr>
        </p:nvSpPr>
        <p:spPr>
          <a:xfrm>
            <a:off x="228600" y="1212850"/>
            <a:ext cx="8534400" cy="5489575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90000"/>
              </a:lnSpc>
              <a:buAutoNum type="arabicPeriod"/>
            </a:pPr>
            <a:r>
              <a:t>List and explain the four properties of water that emerge as a result of its ability to form hydrogen bonds</a:t>
            </a:r>
          </a:p>
          <a:p>
            <a:pPr marL="571500" indent="-571500">
              <a:lnSpc>
                <a:spcPct val="90000"/>
              </a:lnSpc>
              <a:buAutoNum type="arabicPeriod"/>
            </a:pPr>
            <a:r>
              <a:t>Distinguish between the following sets of terms: hydrophobic and hydrophilic substances; a solute, a solvent, and a solution</a:t>
            </a:r>
          </a:p>
          <a:p>
            <a:pPr marL="571500" indent="-571500">
              <a:lnSpc>
                <a:spcPct val="90000"/>
              </a:lnSpc>
              <a:buAutoNum type="arabicPeriod"/>
            </a:pPr>
            <a:r>
              <a:t>Define acid, base, and pH</a:t>
            </a:r>
          </a:p>
          <a:p>
            <a:pPr marL="571500" indent="-571500">
              <a:lnSpc>
                <a:spcPct val="90000"/>
              </a:lnSpc>
              <a:buAutoNum type="arabicPeriod"/>
            </a:pPr>
            <a:r>
              <a:t>Explain how buffers work</a:t>
            </a:r>
          </a:p>
        </p:txBody>
      </p:sp>
      <p:sp>
        <p:nvSpPr>
          <p:cNvPr id="590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1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2" name="Copyright © 2008 Pearson Education, Inc., publishing as Pearson Benjamin Cummings"/>
          <p:cNvSpPr txBox="1"/>
          <p:nvPr/>
        </p:nvSpPr>
        <p:spPr>
          <a:xfrm>
            <a:off x="2159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03_02BondWater-U.jpeg" descr="03_02BondWater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0325" y="136525"/>
            <a:ext cx="6481763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Fig. 3-2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3-2</a:t>
            </a:r>
          </a:p>
        </p:txBody>
      </p:sp>
      <p:sp>
        <p:nvSpPr>
          <p:cNvPr id="68" name="Hydrogen…"/>
          <p:cNvSpPr txBox="1"/>
          <p:nvPr/>
        </p:nvSpPr>
        <p:spPr>
          <a:xfrm>
            <a:off x="6262687" y="1958975"/>
            <a:ext cx="1519883" cy="63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  <a:defRPr b="1"/>
            </a:pPr>
            <a:r>
              <a:t>Hydrogen</a:t>
            </a:r>
          </a:p>
          <a:p>
            <a:pPr>
              <a:lnSpc>
                <a:spcPct val="80000"/>
              </a:lnSpc>
              <a:defRPr b="1"/>
            </a:pPr>
            <a:r>
              <a:t>bond</a:t>
            </a:r>
          </a:p>
        </p:txBody>
      </p:sp>
      <p:sp>
        <p:nvSpPr>
          <p:cNvPr id="69" name="δ –"/>
          <p:cNvSpPr txBox="1"/>
          <p:nvPr/>
        </p:nvSpPr>
        <p:spPr>
          <a:xfrm>
            <a:off x="3963987" y="4114800"/>
            <a:ext cx="339484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–</a:t>
            </a:r>
          </a:p>
        </p:txBody>
      </p:sp>
      <p:sp>
        <p:nvSpPr>
          <p:cNvPr id="70" name="H"/>
          <p:cNvSpPr txBox="1"/>
          <p:nvPr/>
        </p:nvSpPr>
        <p:spPr>
          <a:xfrm>
            <a:off x="4938712" y="3811587"/>
            <a:ext cx="205303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H</a:t>
            </a:r>
          </a:p>
        </p:txBody>
      </p:sp>
      <p:sp>
        <p:nvSpPr>
          <p:cNvPr id="71" name="δ +"/>
          <p:cNvSpPr txBox="1"/>
          <p:nvPr/>
        </p:nvSpPr>
        <p:spPr>
          <a:xfrm>
            <a:off x="4356100" y="2317750"/>
            <a:ext cx="347967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+</a:t>
            </a:r>
          </a:p>
        </p:txBody>
      </p:sp>
      <p:sp>
        <p:nvSpPr>
          <p:cNvPr id="72" name="H"/>
          <p:cNvSpPr txBox="1"/>
          <p:nvPr/>
        </p:nvSpPr>
        <p:spPr>
          <a:xfrm>
            <a:off x="4397375" y="2779712"/>
            <a:ext cx="205303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H</a:t>
            </a:r>
          </a:p>
        </p:txBody>
      </p:sp>
      <p:sp>
        <p:nvSpPr>
          <p:cNvPr id="73" name="O"/>
          <p:cNvSpPr txBox="1"/>
          <p:nvPr/>
        </p:nvSpPr>
        <p:spPr>
          <a:xfrm>
            <a:off x="4391025" y="3443287"/>
            <a:ext cx="220148" cy="296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2100" b="1"/>
            </a:lvl1pPr>
          </a:lstStyle>
          <a:p>
            <a:r>
              <a:t>O</a:t>
            </a:r>
          </a:p>
        </p:txBody>
      </p:sp>
      <p:sp>
        <p:nvSpPr>
          <p:cNvPr id="74" name="——"/>
          <p:cNvSpPr txBox="1"/>
          <p:nvPr/>
        </p:nvSpPr>
        <p:spPr>
          <a:xfrm rot="5371983">
            <a:off x="4306776" y="3138287"/>
            <a:ext cx="368301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400" b="1"/>
            </a:lvl1pPr>
          </a:lstStyle>
          <a:p>
            <a:r>
              <a:t>——</a:t>
            </a:r>
          </a:p>
        </p:txBody>
      </p:sp>
      <p:sp>
        <p:nvSpPr>
          <p:cNvPr id="75" name="——"/>
          <p:cNvSpPr txBox="1"/>
          <p:nvPr/>
        </p:nvSpPr>
        <p:spPr>
          <a:xfrm rot="12565071">
            <a:off x="4522899" y="3692098"/>
            <a:ext cx="41910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90000"/>
              </a:lnSpc>
              <a:defRPr sz="1600" b="1"/>
            </a:lvl1pPr>
          </a:lstStyle>
          <a:p>
            <a:r>
              <a:t>——</a:t>
            </a:r>
          </a:p>
        </p:txBody>
      </p:sp>
      <p:sp>
        <p:nvSpPr>
          <p:cNvPr id="76" name="δ +"/>
          <p:cNvSpPr txBox="1"/>
          <p:nvPr/>
        </p:nvSpPr>
        <p:spPr>
          <a:xfrm>
            <a:off x="5340350" y="4089400"/>
            <a:ext cx="347967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+</a:t>
            </a:r>
          </a:p>
        </p:txBody>
      </p:sp>
      <p:sp>
        <p:nvSpPr>
          <p:cNvPr id="77" name="δ +"/>
          <p:cNvSpPr txBox="1"/>
          <p:nvPr/>
        </p:nvSpPr>
        <p:spPr>
          <a:xfrm>
            <a:off x="2530475" y="3730625"/>
            <a:ext cx="347967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+</a:t>
            </a:r>
          </a:p>
        </p:txBody>
      </p:sp>
      <p:sp>
        <p:nvSpPr>
          <p:cNvPr id="78" name="δ +"/>
          <p:cNvSpPr txBox="1"/>
          <p:nvPr/>
        </p:nvSpPr>
        <p:spPr>
          <a:xfrm>
            <a:off x="3683000" y="4686300"/>
            <a:ext cx="347967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+</a:t>
            </a:r>
          </a:p>
        </p:txBody>
      </p:sp>
      <p:sp>
        <p:nvSpPr>
          <p:cNvPr id="79" name="δ –"/>
          <p:cNvSpPr txBox="1"/>
          <p:nvPr/>
        </p:nvSpPr>
        <p:spPr>
          <a:xfrm>
            <a:off x="3459162" y="3581400"/>
            <a:ext cx="339484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–</a:t>
            </a:r>
          </a:p>
        </p:txBody>
      </p:sp>
      <p:sp>
        <p:nvSpPr>
          <p:cNvPr id="80" name="δ –"/>
          <p:cNvSpPr txBox="1"/>
          <p:nvPr/>
        </p:nvSpPr>
        <p:spPr>
          <a:xfrm>
            <a:off x="6065837" y="4502150"/>
            <a:ext cx="339484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–</a:t>
            </a:r>
          </a:p>
        </p:txBody>
      </p:sp>
      <p:sp>
        <p:nvSpPr>
          <p:cNvPr id="81" name="δ –"/>
          <p:cNvSpPr txBox="1"/>
          <p:nvPr/>
        </p:nvSpPr>
        <p:spPr>
          <a:xfrm>
            <a:off x="4357687" y="1530350"/>
            <a:ext cx="339484" cy="374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defRPr sz="2000" b="1"/>
            </a:pPr>
            <a:r>
              <a:rPr b="0">
                <a:latin typeface="Symbol"/>
                <a:ea typeface="Symbol"/>
                <a:cs typeface="Symbol"/>
                <a:sym typeface="Symbol"/>
              </a:rPr>
              <a:t>d</a:t>
            </a:r>
            <a:r>
              <a:rPr sz="900"/>
              <a:t> </a:t>
            </a:r>
            <a:r>
              <a:rPr sz="2400">
                <a:latin typeface="Helvetica CE"/>
                <a:ea typeface="Helvetica CE"/>
                <a:cs typeface="Helvetica CE"/>
                <a:sym typeface="Helvetica CE"/>
              </a:rPr>
              <a:t>–</a:t>
            </a:r>
          </a:p>
        </p:txBody>
      </p:sp>
      <p:sp>
        <p:nvSpPr>
          <p:cNvPr id="82" name="Line"/>
          <p:cNvSpPr/>
          <p:nvPr/>
        </p:nvSpPr>
        <p:spPr>
          <a:xfrm>
            <a:off x="4845050" y="2108200"/>
            <a:ext cx="1387476" cy="317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Line"/>
          <p:cNvSpPr/>
          <p:nvPr/>
        </p:nvSpPr>
        <p:spPr>
          <a:xfrm>
            <a:off x="4711700" y="1651000"/>
            <a:ext cx="152401" cy="91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</a:ln>
        </p:spPr>
        <p:txBody>
          <a:bodyPr lIns="46037" tIns="46037" rIns="46037" bIns="46037" anchor="ctr"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oncept 3.2: Four emergent properties of water contribute to Earth’s fitness for life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534400" cy="914400"/>
          </a:xfrm>
          <a:prstGeom prst="rect">
            <a:avLst/>
          </a:prstGeom>
        </p:spPr>
        <p:txBody>
          <a:bodyPr/>
          <a:lstStyle>
            <a:lvl1pPr marL="0" indent="63500"/>
          </a:lstStyle>
          <a:p>
            <a:r>
              <a:t>Concept 3.2: Four emergent properties of water contribute to Earth’s fitness for life</a:t>
            </a:r>
          </a:p>
        </p:txBody>
      </p:sp>
      <p:sp>
        <p:nvSpPr>
          <p:cNvPr id="91" name="Four of water’s properties that facilitate an environment for life are:…"/>
          <p:cNvSpPr txBox="1">
            <a:spLocks noGrp="1"/>
          </p:cNvSpPr>
          <p:nvPr>
            <p:ph type="body" idx="1"/>
          </p:nvPr>
        </p:nvSpPr>
        <p:spPr>
          <a:xfrm>
            <a:off x="228600" y="1193799"/>
            <a:ext cx="8534400" cy="4673602"/>
          </a:xfrm>
          <a:prstGeom prst="rect">
            <a:avLst/>
          </a:prstGeom>
        </p:spPr>
        <p:txBody>
          <a:bodyPr/>
          <a:lstStyle/>
          <a:p>
            <a:pPr marL="571500" indent="-571500">
              <a:buFont typeface="Times"/>
            </a:pPr>
            <a:r>
              <a:rPr dirty="0">
                <a:solidFill>
                  <a:srgbClr val="FF0000"/>
                </a:solidFill>
              </a:rPr>
              <a:t>Four of water’s properties that facilitate an environment for life are:</a:t>
            </a:r>
          </a:p>
          <a:p>
            <a:pPr marL="998537" lvl="1" indent="-533400">
              <a:spcBef>
                <a:spcPts val="0"/>
              </a:spcBef>
              <a:buFont typeface="Times New Roman"/>
              <a:defRPr sz="2800"/>
            </a:pPr>
            <a:r>
              <a:rPr dirty="0">
                <a:solidFill>
                  <a:srgbClr val="FF0000"/>
                </a:solidFill>
              </a:rPr>
              <a:t>Cohesive behavior</a:t>
            </a:r>
          </a:p>
          <a:p>
            <a:pPr marL="998537" lvl="1" indent="-533400">
              <a:spcBef>
                <a:spcPts val="0"/>
              </a:spcBef>
              <a:buFont typeface="Times New Roman"/>
              <a:defRPr sz="2800"/>
            </a:pPr>
            <a:r>
              <a:rPr dirty="0">
                <a:solidFill>
                  <a:srgbClr val="FF0000"/>
                </a:solidFill>
              </a:rPr>
              <a:t>Ability to moderate temperature</a:t>
            </a:r>
          </a:p>
          <a:p>
            <a:pPr marL="998537" lvl="1" indent="-533400">
              <a:spcBef>
                <a:spcPts val="0"/>
              </a:spcBef>
              <a:buFont typeface="Times New Roman"/>
              <a:defRPr sz="2800"/>
            </a:pPr>
            <a:r>
              <a:rPr dirty="0">
                <a:solidFill>
                  <a:srgbClr val="FF0000"/>
                </a:solidFill>
              </a:rPr>
              <a:t>Expansion upon freezing</a:t>
            </a:r>
          </a:p>
          <a:p>
            <a:pPr marL="998537" lvl="1" indent="-533400">
              <a:spcBef>
                <a:spcPts val="0"/>
              </a:spcBef>
              <a:buFont typeface="Times New Roman"/>
              <a:defRPr sz="2800"/>
            </a:pPr>
            <a:r>
              <a:rPr dirty="0">
                <a:solidFill>
                  <a:srgbClr val="FF0000"/>
                </a:solidFill>
              </a:rPr>
              <a:t>Versatility as a solvent</a:t>
            </a:r>
          </a:p>
        </p:txBody>
      </p:sp>
      <p:sp>
        <p:nvSpPr>
          <p:cNvPr id="92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Copyright © 2008 Pearson Education, Inc., publishing as Pearson Benjamin Cummings"/>
          <p:cNvSpPr txBox="1"/>
          <p:nvPr/>
        </p:nvSpPr>
        <p:spPr>
          <a:xfrm>
            <a:off x="214312" y="6615344"/>
            <a:ext cx="5486401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hesion"/>
          <p:cNvSpPr txBox="1">
            <a:spLocks noGrp="1"/>
          </p:cNvSpPr>
          <p:nvPr>
            <p:ph type="title"/>
          </p:nvPr>
        </p:nvSpPr>
        <p:spPr>
          <a:xfrm>
            <a:off x="228600" y="76200"/>
            <a:ext cx="8534400" cy="503238"/>
          </a:xfrm>
          <a:prstGeom prst="rect">
            <a:avLst/>
          </a:prstGeom>
        </p:spPr>
        <p:txBody>
          <a:bodyPr/>
          <a:lstStyle/>
          <a:p>
            <a:r>
              <a:t>Cohesion</a:t>
            </a:r>
          </a:p>
        </p:txBody>
      </p:sp>
      <p:sp>
        <p:nvSpPr>
          <p:cNvPr id="97" name="Collectively, hydrogen bonds hold water molecules together, a phenomenon called cohesion…"/>
          <p:cNvSpPr txBox="1">
            <a:spLocks noGrp="1"/>
          </p:cNvSpPr>
          <p:nvPr>
            <p:ph type="body" idx="1"/>
          </p:nvPr>
        </p:nvSpPr>
        <p:spPr>
          <a:xfrm>
            <a:off x="228600" y="457200"/>
            <a:ext cx="8534400" cy="5194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SzTx/>
              <a:buNone/>
            </a:pPr>
            <a:endParaRPr dirty="0"/>
          </a:p>
          <a:p>
            <a:r>
              <a:rPr u="sng" dirty="0">
                <a:solidFill>
                  <a:srgbClr val="FF0000"/>
                </a:solidFill>
              </a:rPr>
              <a:t>Collectively, hydrogen bonds hold water molecules together, a phenomenon called </a:t>
            </a:r>
            <a:r>
              <a:rPr b="1" u="sng" dirty="0">
                <a:solidFill>
                  <a:srgbClr val="FF0000"/>
                </a:solidFill>
              </a:rPr>
              <a:t>cohesion</a:t>
            </a:r>
          </a:p>
          <a:p>
            <a:pPr>
              <a:defRPr b="1"/>
            </a:pPr>
            <a:r>
              <a:rPr dirty="0" smtClean="0">
                <a:solidFill>
                  <a:srgbClr val="FF0000"/>
                </a:solidFill>
              </a:rPr>
              <a:t>Adhesion </a:t>
            </a:r>
            <a:r>
              <a:rPr b="0" dirty="0">
                <a:solidFill>
                  <a:srgbClr val="FF0000"/>
                </a:solidFill>
              </a:rPr>
              <a:t>is an </a:t>
            </a:r>
            <a:r>
              <a:rPr b="0" u="sng" dirty="0">
                <a:solidFill>
                  <a:srgbClr val="FF0000"/>
                </a:solidFill>
              </a:rPr>
              <a:t>attraction between different </a:t>
            </a:r>
            <a:r>
              <a:rPr b="0" dirty="0">
                <a:solidFill>
                  <a:srgbClr val="FF0000"/>
                </a:solidFill>
              </a:rPr>
              <a:t>substances, for example, between water and </a:t>
            </a:r>
            <a:r>
              <a:rPr b="0" dirty="0" smtClean="0">
                <a:solidFill>
                  <a:srgbClr val="FF0000"/>
                </a:solidFill>
              </a:rPr>
              <a:t>plant </a:t>
            </a:r>
            <a:r>
              <a:rPr b="0" dirty="0">
                <a:solidFill>
                  <a:srgbClr val="FF0000"/>
                </a:solidFill>
              </a:rPr>
              <a:t>cell </a:t>
            </a:r>
            <a:r>
              <a:rPr b="0" dirty="0" smtClean="0">
                <a:solidFill>
                  <a:srgbClr val="FF0000"/>
                </a:solidFill>
              </a:rPr>
              <a:t>walls</a:t>
            </a:r>
            <a:endParaRPr lang="en-US" b="0" dirty="0" smtClean="0">
              <a:solidFill>
                <a:srgbClr val="FF0000"/>
              </a:solidFill>
            </a:endParaRPr>
          </a:p>
          <a:p>
            <a:pPr>
              <a:defRPr b="1"/>
            </a:pPr>
            <a:r>
              <a:rPr lang="en-US" dirty="0" smtClean="0">
                <a:solidFill>
                  <a:srgbClr val="FF0000"/>
                </a:solidFill>
              </a:rPr>
              <a:t>Cohesion and adhesion work together with transpiration to pull water up from the roots of plants.</a:t>
            </a:r>
            <a:endParaRPr b="0" dirty="0">
              <a:solidFill>
                <a:srgbClr val="FF0000"/>
              </a:solidFill>
            </a:endParaRPr>
          </a:p>
        </p:txBody>
      </p:sp>
      <p:grpSp>
        <p:nvGrpSpPr>
          <p:cNvPr id="104" name="Group"/>
          <p:cNvGrpSpPr/>
          <p:nvPr/>
        </p:nvGrpSpPr>
        <p:grpSpPr>
          <a:xfrm>
            <a:off x="3746499" y="6032499"/>
            <a:ext cx="2514602" cy="304802"/>
            <a:chOff x="0" y="0"/>
            <a:chExt cx="2514600" cy="304800"/>
          </a:xfrm>
        </p:grpSpPr>
        <p:sp>
          <p:nvSpPr>
            <p:cNvPr id="98" name="Rectangle"/>
            <p:cNvSpPr/>
            <p:nvPr/>
          </p:nvSpPr>
          <p:spPr>
            <a:xfrm>
              <a:off x="0" y="0"/>
              <a:ext cx="2514600" cy="304800"/>
            </a:xfrm>
            <a:prstGeom prst="rect">
              <a:avLst/>
            </a:prstGeom>
            <a:solidFill>
              <a:srgbClr val="3366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99" name="Shape"/>
            <p:cNvSpPr/>
            <p:nvPr/>
          </p:nvSpPr>
          <p:spPr>
            <a:xfrm>
              <a:off x="0" y="-1"/>
              <a:ext cx="2514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4" y="21600"/>
                  </a:lnTo>
                  <a:lnTo>
                    <a:pt x="2143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C85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00" name="Shape"/>
            <p:cNvSpPr/>
            <p:nvPr/>
          </p:nvSpPr>
          <p:spPr>
            <a:xfrm>
              <a:off x="-1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5A3F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01" name="Shape"/>
            <p:cNvSpPr/>
            <p:nvPr/>
          </p:nvSpPr>
          <p:spPr>
            <a:xfrm>
              <a:off x="2495550" y="0"/>
              <a:ext cx="19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F3D99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02" name="Shape"/>
            <p:cNvSpPr/>
            <p:nvPr/>
          </p:nvSpPr>
          <p:spPr>
            <a:xfrm>
              <a:off x="0" y="285750"/>
              <a:ext cx="2514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36" y="0"/>
                  </a:lnTo>
                  <a:lnTo>
                    <a:pt x="164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952C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6037" tIns="46037" rIns="46037" bIns="46037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pPr>
              <a:endParaRPr/>
            </a:p>
          </p:txBody>
        </p:sp>
        <p:sp>
          <p:nvSpPr>
            <p:cNvPr id="103" name="Animation: Water Transport"/>
            <p:cNvSpPr txBox="1"/>
            <p:nvPr/>
          </p:nvSpPr>
          <p:spPr>
            <a:xfrm>
              <a:off x="37939" y="7988"/>
              <a:ext cx="2438721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</a:defRPr>
              </a:lvl1pPr>
            </a:lstStyle>
            <a:p>
              <a:r>
                <a:t>Animation: Water Transport</a:t>
              </a:r>
            </a:p>
          </p:txBody>
        </p:sp>
      </p:grpSp>
      <p:pic>
        <p:nvPicPr>
          <p:cNvPr id="105" name="playbutton.png" descr="playbutton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3200" y="5943600"/>
            <a:ext cx="889000" cy="4889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Copyright © 2008 Pearson Education, Inc., publishing as Pearson Benjamin Cummings"/>
          <p:cNvSpPr txBox="1"/>
          <p:nvPr/>
        </p:nvSpPr>
        <p:spPr>
          <a:xfrm>
            <a:off x="2032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03_03WaterTransport-U.jpeg" descr="03_03WaterTransport-U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5412" y="136525"/>
            <a:ext cx="6353176" cy="65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ig. 3-3"/>
          <p:cNvSpPr txBox="1"/>
          <p:nvPr/>
        </p:nvSpPr>
        <p:spPr>
          <a:xfrm>
            <a:off x="152400" y="0"/>
            <a:ext cx="19812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450850" indent="-450850">
              <a:lnSpc>
                <a:spcPct val="90000"/>
              </a:lnSpc>
              <a:defRPr sz="1200"/>
            </a:lvl1pPr>
          </a:lstStyle>
          <a:p>
            <a:r>
              <a:t>Fig. 3-3</a:t>
            </a:r>
          </a:p>
        </p:txBody>
      </p:sp>
      <p:sp>
        <p:nvSpPr>
          <p:cNvPr id="112" name="Water-conducting…"/>
          <p:cNvSpPr txBox="1"/>
          <p:nvPr/>
        </p:nvSpPr>
        <p:spPr>
          <a:xfrm>
            <a:off x="4220691" y="1733550"/>
            <a:ext cx="2010718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1800" b="1"/>
            </a:pPr>
            <a:r>
              <a:t>Water-conducting</a:t>
            </a:r>
          </a:p>
          <a:p>
            <a:pPr algn="ctr">
              <a:defRPr sz="1800" b="1"/>
            </a:pPr>
            <a:r>
              <a:t>cells</a:t>
            </a:r>
          </a:p>
        </p:txBody>
      </p:sp>
      <p:sp>
        <p:nvSpPr>
          <p:cNvPr id="113" name="Adhesion"/>
          <p:cNvSpPr txBox="1"/>
          <p:nvPr/>
        </p:nvSpPr>
        <p:spPr>
          <a:xfrm>
            <a:off x="6192825" y="895350"/>
            <a:ext cx="1054125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800" b="1"/>
            </a:lvl1pPr>
          </a:lstStyle>
          <a:p>
            <a:r>
              <a:t>Adhesion</a:t>
            </a:r>
          </a:p>
        </p:txBody>
      </p:sp>
      <p:sp>
        <p:nvSpPr>
          <p:cNvPr id="114" name="Line"/>
          <p:cNvSpPr/>
          <p:nvPr/>
        </p:nvSpPr>
        <p:spPr>
          <a:xfrm>
            <a:off x="6705600" y="1181100"/>
            <a:ext cx="655638" cy="868363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Line"/>
          <p:cNvSpPr/>
          <p:nvPr/>
        </p:nvSpPr>
        <p:spPr>
          <a:xfrm flipH="1" flipV="1">
            <a:off x="7015162" y="2532062"/>
            <a:ext cx="228601" cy="16970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Cohesion"/>
          <p:cNvSpPr txBox="1"/>
          <p:nvPr/>
        </p:nvSpPr>
        <p:spPr>
          <a:xfrm>
            <a:off x="6649231" y="4206875"/>
            <a:ext cx="105412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800" b="1"/>
            </a:lvl1pPr>
          </a:lstStyle>
          <a:p>
            <a:r>
              <a:t>Cohesion</a:t>
            </a:r>
          </a:p>
        </p:txBody>
      </p:sp>
      <p:sp>
        <p:nvSpPr>
          <p:cNvPr id="117" name="Line"/>
          <p:cNvSpPr/>
          <p:nvPr/>
        </p:nvSpPr>
        <p:spPr>
          <a:xfrm flipV="1">
            <a:off x="5021262" y="2290762"/>
            <a:ext cx="223838" cy="5921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Line"/>
          <p:cNvSpPr/>
          <p:nvPr/>
        </p:nvSpPr>
        <p:spPr>
          <a:xfrm flipH="1" flipV="1">
            <a:off x="5245099" y="2286000"/>
            <a:ext cx="220664" cy="922338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Line"/>
          <p:cNvSpPr/>
          <p:nvPr/>
        </p:nvSpPr>
        <p:spPr>
          <a:xfrm>
            <a:off x="5124450" y="4475162"/>
            <a:ext cx="1588" cy="13493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Line"/>
          <p:cNvSpPr/>
          <p:nvPr/>
        </p:nvSpPr>
        <p:spPr>
          <a:xfrm>
            <a:off x="5992812" y="4478337"/>
            <a:ext cx="1588" cy="136526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Line"/>
          <p:cNvSpPr/>
          <p:nvPr/>
        </p:nvSpPr>
        <p:spPr>
          <a:xfrm>
            <a:off x="5122862" y="4541837"/>
            <a:ext cx="871538" cy="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150 µm"/>
          <p:cNvSpPr txBox="1"/>
          <p:nvPr/>
        </p:nvSpPr>
        <p:spPr>
          <a:xfrm>
            <a:off x="5144870" y="4549775"/>
            <a:ext cx="79259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800" b="1"/>
            </a:lvl1pPr>
          </a:lstStyle>
          <a:p>
            <a:r>
              <a:t>150 µm</a:t>
            </a:r>
          </a:p>
        </p:txBody>
      </p:sp>
      <p:sp>
        <p:nvSpPr>
          <p:cNvPr id="123" name="Direction…"/>
          <p:cNvSpPr txBox="1"/>
          <p:nvPr/>
        </p:nvSpPr>
        <p:spPr>
          <a:xfrm>
            <a:off x="1433512" y="4116387"/>
            <a:ext cx="1156036" cy="792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/>
            </a:pPr>
            <a:r>
              <a:t>Direction</a:t>
            </a:r>
          </a:p>
          <a:p>
            <a:pPr>
              <a:defRPr sz="1800" b="1"/>
            </a:pPr>
            <a:r>
              <a:t>of water</a:t>
            </a:r>
          </a:p>
          <a:p>
            <a:pPr>
              <a:defRPr sz="1800" b="1"/>
            </a:pPr>
            <a:r>
              <a:t>movement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urface tension is a measure of how hard it is to break the surface of a liquid…"/>
          <p:cNvSpPr txBox="1">
            <a:spLocks noGrp="1"/>
          </p:cNvSpPr>
          <p:nvPr>
            <p:ph type="body" sz="half" idx="1"/>
          </p:nvPr>
        </p:nvSpPr>
        <p:spPr>
          <a:xfrm>
            <a:off x="228600" y="1193800"/>
            <a:ext cx="8534400" cy="18542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dirty="0">
                <a:solidFill>
                  <a:srgbClr val="FF0000"/>
                </a:solidFill>
              </a:rPr>
              <a:t>Surface tension </a:t>
            </a:r>
            <a:r>
              <a:rPr b="0" dirty="0">
                <a:solidFill>
                  <a:srgbClr val="FF0000"/>
                </a:solidFill>
              </a:rPr>
              <a:t>is a measure of how hard it is to break the surface of a liquid</a:t>
            </a:r>
          </a:p>
          <a:p>
            <a:r>
              <a:rPr dirty="0">
                <a:solidFill>
                  <a:srgbClr val="FF0000"/>
                </a:solidFill>
              </a:rPr>
              <a:t>Surface tension is related to cohesion</a:t>
            </a:r>
          </a:p>
        </p:txBody>
      </p:sp>
      <p:sp>
        <p:nvSpPr>
          <p:cNvPr id="128" name="Line"/>
          <p:cNvSpPr/>
          <p:nvPr/>
        </p:nvSpPr>
        <p:spPr>
          <a:xfrm>
            <a:off x="304800" y="990600"/>
            <a:ext cx="8534401" cy="0"/>
          </a:xfrm>
          <a:prstGeom prst="line">
            <a:avLst/>
          </a:prstGeom>
          <a:ln w="508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9" name="Line"/>
          <p:cNvSpPr/>
          <p:nvPr/>
        </p:nvSpPr>
        <p:spPr>
          <a:xfrm>
            <a:off x="304800" y="6553200"/>
            <a:ext cx="8534401" cy="0"/>
          </a:xfrm>
          <a:prstGeom prst="line">
            <a:avLst/>
          </a:prstGeom>
          <a:ln w="25400">
            <a:solidFill>
              <a:srgbClr val="0099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Copyright © 2008 Pearson Education, Inc., publishing as Pearson Benjamin Cummings"/>
          <p:cNvSpPr txBox="1"/>
          <p:nvPr/>
        </p:nvSpPr>
        <p:spPr>
          <a:xfrm>
            <a:off x="203200" y="6615344"/>
            <a:ext cx="5486400" cy="23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4" tIns="45714" rIns="45714" bIns="45714" anchor="b">
            <a:spAutoFit/>
          </a:bodyPr>
          <a:lstStyle>
            <a:lvl1pPr>
              <a:defRPr sz="1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Copyright © 2008 Pearson Education, Inc., publishing as Pearson Benjamin Cummings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C6eActiveLectureQuestions">
  <a:themeElements>
    <a:clrScheme name="1_C6eActiveLectureQuest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DAB8"/>
      </a:accent1>
      <a:accent2>
        <a:srgbClr val="0054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6eActiveLectureQuestion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6eActiveLectureQuest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6eActiveLectureQuestions">
  <a:themeElements>
    <a:clrScheme name="1_C6eActiveLectureQuest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7DAB8"/>
      </a:accent1>
      <a:accent2>
        <a:srgbClr val="0054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6eActiveLectureQuestion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C6eActiveLectureQuest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037" tIns="46037" rIns="46037" bIns="460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2431</Words>
  <Application>Microsoft Office PowerPoint</Application>
  <PresentationFormat>On-screen Show (4:3)</PresentationFormat>
  <Paragraphs>409</Paragraphs>
  <Slides>46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Narrow</vt:lpstr>
      <vt:lpstr>Helvetica CE</vt:lpstr>
      <vt:lpstr>Symbol</vt:lpstr>
      <vt:lpstr>Times</vt:lpstr>
      <vt:lpstr>Times New Roman</vt:lpstr>
      <vt:lpstr>1_C6eActiveLectureQuestions</vt:lpstr>
      <vt:lpstr>Chapter 3</vt:lpstr>
      <vt:lpstr>Overview: The Molecule That Supports All of Life</vt:lpstr>
      <vt:lpstr>PowerPoint Presentation</vt:lpstr>
      <vt:lpstr>Concept 3.1: The polarity of water molecules results in hydrogen bonding</vt:lpstr>
      <vt:lpstr>PowerPoint Presentation</vt:lpstr>
      <vt:lpstr>Concept 3.2: Four emergent properties of water contribute to Earth’s fitness for life</vt:lpstr>
      <vt:lpstr>Cohesion</vt:lpstr>
      <vt:lpstr>PowerPoint Presentation</vt:lpstr>
      <vt:lpstr>PowerPoint Presentation</vt:lpstr>
      <vt:lpstr>PowerPoint Presentation</vt:lpstr>
      <vt:lpstr>Evaporative Cooling</vt:lpstr>
      <vt:lpstr>Water’s High Specific Heat</vt:lpstr>
      <vt:lpstr>Moderation of Temperature</vt:lpstr>
      <vt:lpstr>PowerPoint Presentation</vt:lpstr>
      <vt:lpstr>Heat and Temperature</vt:lpstr>
      <vt:lpstr>PowerPoint Presentation</vt:lpstr>
      <vt:lpstr>PowerPoint Presentation</vt:lpstr>
      <vt:lpstr>Insulation of Bodies of Water by Floating Ice</vt:lpstr>
      <vt:lpstr>PowerPoint Presentation</vt:lpstr>
      <vt:lpstr>The Solvent of Life</vt:lpstr>
      <vt:lpstr>PowerPoint Presentation</vt:lpstr>
      <vt:lpstr>PowerPoint Presentation</vt:lpstr>
      <vt:lpstr>PowerPoint Presentation</vt:lpstr>
      <vt:lpstr>PowerPoint Presentation</vt:lpstr>
      <vt:lpstr>Hydrophilic and Hydrophobic Substances</vt:lpstr>
      <vt:lpstr>Solute Concentration in Aqueous Solutions</vt:lpstr>
      <vt:lpstr>PowerPoint Presentation</vt:lpstr>
      <vt:lpstr>Concept 3.3: Acidic and basic conditions affect living organisms</vt:lpstr>
      <vt:lpstr>PowerPoint Presentation</vt:lpstr>
      <vt:lpstr>Sometimes a water molecule will disassociate into ions:</vt:lpstr>
      <vt:lpstr>PowerPoint Presentation</vt:lpstr>
      <vt:lpstr>Effects of Changes in pH</vt:lpstr>
      <vt:lpstr>Acids and Bases</vt:lpstr>
      <vt:lpstr>The pH Scale</vt:lpstr>
      <vt:lpstr>What does that mean to you???</vt:lpstr>
      <vt:lpstr>PowerPoint Presentation</vt:lpstr>
      <vt:lpstr>PowerPoint Presentation</vt:lpstr>
      <vt:lpstr>PowerPoint Presentation</vt:lpstr>
      <vt:lpstr>Buffers</vt:lpstr>
      <vt:lpstr>Threats to Water Quality on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should now be able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KRISTINE AMENTLER</dc:creator>
  <cp:lastModifiedBy>User</cp:lastModifiedBy>
  <cp:revision>11</cp:revision>
  <dcterms:modified xsi:type="dcterms:W3CDTF">2019-08-29T19:42:48Z</dcterms:modified>
</cp:coreProperties>
</file>